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3"/>
  </p:notesMasterIdLst>
  <p:sldIdLst>
    <p:sldId id="256" r:id="rId6"/>
    <p:sldId id="396" r:id="rId7"/>
    <p:sldId id="412" r:id="rId8"/>
    <p:sldId id="413" r:id="rId9"/>
    <p:sldId id="411" r:id="rId10"/>
    <p:sldId id="416" r:id="rId11"/>
    <p:sldId id="41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DFB70B4-3B33-8D89-A9A7-39CD09493C3B}" name="Catriona Rowen-Smith" initials="CRS" userId="S::Catriona.Rowen-Smith@derby.gov.uk::59f9c832-36ab-4861-ba8b-157687e40a22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uth Sadler" initials="RS" lastIdx="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448E"/>
    <a:srgbClr val="FEC900"/>
    <a:srgbClr val="C51660"/>
    <a:srgbClr val="008387"/>
    <a:srgbClr val="FFFFFF"/>
    <a:srgbClr val="00B7DF"/>
    <a:srgbClr val="006FB3"/>
    <a:srgbClr val="7A2E82"/>
    <a:srgbClr val="FE9C2E"/>
    <a:srgbClr val="C1D2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302" autoAdjust="0"/>
    <p:restoredTop sz="86418" autoAdjust="0"/>
  </p:normalViewPr>
  <p:slideViewPr>
    <p:cSldViewPr>
      <p:cViewPr varScale="1">
        <p:scale>
          <a:sx n="57" d="100"/>
          <a:sy n="57" d="100"/>
        </p:scale>
        <p:origin x="1244" y="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microsoft.com/office/2018/10/relationships/authors" Target="author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C12FF0-3901-1540-AC0F-10F8AF89DE3C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E1C216-CF99-1F4C-9027-F0662305A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2743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erby City Council ">
            <a:extLst>
              <a:ext uri="{FF2B5EF4-FFF2-40B4-BE49-F238E27FC236}">
                <a16:creationId xmlns:a16="http://schemas.microsoft.com/office/drawing/2014/main" id="{B01E3600-7986-1843-9384-E21DA7E52A6D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6204686"/>
            <a:ext cx="939612" cy="522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2195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EA79703-CD71-4A22-AB91-035832922EFC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66A975-EB7B-422A-9AC3-7F7A7812E7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1084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EA79703-CD71-4A22-AB91-035832922EFC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66A975-EB7B-422A-9AC3-7F7A7812E7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497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/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E7DA175-6DBF-904E-BB64-74E7A2F27F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3429000"/>
            <a:ext cx="9154585" cy="343963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9" name="Picture 8" descr="Derby City Council">
            <a:extLst>
              <a:ext uri="{FF2B5EF4-FFF2-40B4-BE49-F238E27FC236}">
                <a16:creationId xmlns:a16="http://schemas.microsoft.com/office/drawing/2014/main" id="{3D66A128-9442-F744-99ED-0F3E8FD9BF7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6900" y="6190420"/>
            <a:ext cx="939612" cy="550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4036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EA79703-CD71-4A22-AB91-035832922EFC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66A975-EB7B-422A-9AC3-7F7A7812E7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6901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EA79703-CD71-4A22-AB91-035832922EFC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66A975-EB7B-422A-9AC3-7F7A7812E7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079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EA79703-CD71-4A22-AB91-035832922EFC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66A975-EB7B-422A-9AC3-7F7A7812E7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1339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EA79703-CD71-4A22-AB91-035832922EFC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66A975-EB7B-422A-9AC3-7F7A7812E7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1699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EA79703-CD71-4A22-AB91-035832922EFC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66A975-EB7B-422A-9AC3-7F7A7812E7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163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EA79703-CD71-4A22-AB91-035832922EFC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66A975-EB7B-422A-9AC3-7F7A7812E7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3148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EA79703-CD71-4A22-AB91-035832922EFC}" type="datetimeFigureOut">
              <a:rPr lang="en-GB" smtClean="0"/>
              <a:t>18/09/2024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66A975-EB7B-422A-9AC3-7F7A7812E7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8540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47894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schoolsportal.derby.gov.uk/sen/school-sencos/senconetworkmeetings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 txBox="1">
            <a:spLocks noGrp="1"/>
          </p:cNvSpPr>
          <p:nvPr>
            <p:ph type="title" idx="4294967295"/>
          </p:nvPr>
        </p:nvSpPr>
        <p:spPr>
          <a:xfrm>
            <a:off x="-10586" y="3645024"/>
            <a:ext cx="9154586" cy="830997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SENDCO Network/Forum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7354B8E-4853-4382-89CB-2EEFEB22D419}"/>
              </a:ext>
            </a:extLst>
          </p:cNvPr>
          <p:cNvSpPr txBox="1"/>
          <p:nvPr/>
        </p:nvSpPr>
        <p:spPr>
          <a:xfrm>
            <a:off x="-10586" y="4383688"/>
            <a:ext cx="9154586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dirty="0">
              <a:solidFill>
                <a:schemeClr val="bg1"/>
              </a:solidFill>
            </a:endParaRPr>
          </a:p>
          <a:p>
            <a:pPr algn="ctr"/>
            <a:r>
              <a:rPr lang="en-GB" sz="2800" dirty="0">
                <a:solidFill>
                  <a:schemeClr val="bg1"/>
                </a:solidFill>
              </a:rPr>
              <a:t>Welcome to new academic year!</a:t>
            </a:r>
          </a:p>
          <a:p>
            <a:pPr algn="ctr"/>
            <a:endParaRPr lang="en-GB" sz="2800" dirty="0">
              <a:solidFill>
                <a:schemeClr val="bg1"/>
              </a:solidFill>
            </a:endParaRPr>
          </a:p>
          <a:p>
            <a:pPr algn="ctr"/>
            <a:r>
              <a:rPr lang="en-GB" sz="2800" dirty="0">
                <a:solidFill>
                  <a:schemeClr val="bg1"/>
                </a:solidFill>
              </a:rPr>
              <a:t>September 2024 </a:t>
            </a:r>
          </a:p>
        </p:txBody>
      </p:sp>
    </p:spTree>
    <p:extLst>
      <p:ext uri="{BB962C8B-B14F-4D97-AF65-F5344CB8AC3E}">
        <p14:creationId xmlns:p14="http://schemas.microsoft.com/office/powerpoint/2010/main" val="544290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5744F0D-54D1-79E6-62D2-D2B345567B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11113" y="0"/>
            <a:ext cx="9155113" cy="11255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4" name="TextBox 5">
            <a:extLst>
              <a:ext uri="{FF2B5EF4-FFF2-40B4-BE49-F238E27FC236}">
                <a16:creationId xmlns:a16="http://schemas.microsoft.com/office/drawing/2014/main" id="{17656B4F-93EC-0195-8ADE-D96D42A0C979}"/>
              </a:ext>
            </a:extLst>
          </p:cNvPr>
          <p:cNvSpPr txBox="1">
            <a:spLocks noGrp="1" noChangeArrowheads="1"/>
          </p:cNvSpPr>
          <p:nvPr>
            <p:ph type="title" idx="4294967295"/>
          </p:nvPr>
        </p:nvSpPr>
        <p:spPr bwMode="auto">
          <a:xfrm>
            <a:off x="261938" y="188913"/>
            <a:ext cx="8631237" cy="646331"/>
          </a:xfrm>
          <a:prstGeom prst="rect">
            <a:avLst/>
          </a:prstGeom>
          <a:noFill/>
          <a:ln>
            <a:noFill/>
            <a:prstDash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sz="3600" b="1" dirty="0">
                <a:solidFill>
                  <a:schemeClr val="bg1"/>
                </a:solidFill>
                <a:ea typeface="+mn-ea"/>
                <a:cs typeface="+mn-cs"/>
              </a:rPr>
              <a:t>Today’s agenda 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31C34E1-C789-4DDE-FE01-67C36FAF577D}"/>
              </a:ext>
            </a:extLst>
          </p:cNvPr>
          <p:cNvSpPr txBox="1"/>
          <p:nvPr/>
        </p:nvSpPr>
        <p:spPr>
          <a:xfrm>
            <a:off x="261938" y="1556792"/>
            <a:ext cx="8126486" cy="364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US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Welcome, introductions, house keeping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US" sz="32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Feedback from 23-24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US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 for this academic year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US" sz="32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Input from Head of Service, Lorna Fry on Derby Way and assessment guidance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US" sz="3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AOB?</a:t>
            </a:r>
          </a:p>
        </p:txBody>
      </p:sp>
    </p:spTree>
    <p:extLst>
      <p:ext uri="{BB962C8B-B14F-4D97-AF65-F5344CB8AC3E}">
        <p14:creationId xmlns:p14="http://schemas.microsoft.com/office/powerpoint/2010/main" val="610210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5744F0D-54D1-79E6-62D2-D2B345567B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11113" y="0"/>
            <a:ext cx="9155113" cy="11255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4" name="TextBox 5">
            <a:extLst>
              <a:ext uri="{FF2B5EF4-FFF2-40B4-BE49-F238E27FC236}">
                <a16:creationId xmlns:a16="http://schemas.microsoft.com/office/drawing/2014/main" id="{17656B4F-93EC-0195-8ADE-D96D42A0C979}"/>
              </a:ext>
            </a:extLst>
          </p:cNvPr>
          <p:cNvSpPr txBox="1">
            <a:spLocks noGrp="1" noChangeArrowheads="1"/>
          </p:cNvSpPr>
          <p:nvPr>
            <p:ph type="title" idx="4294967295"/>
          </p:nvPr>
        </p:nvSpPr>
        <p:spPr bwMode="auto">
          <a:xfrm>
            <a:off x="261938" y="188913"/>
            <a:ext cx="8631237" cy="646112"/>
          </a:xfrm>
          <a:prstGeom prst="rect">
            <a:avLst/>
          </a:prstGeom>
          <a:noFill/>
          <a:ln>
            <a:noFill/>
            <a:prstDash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sz="3600" b="1" dirty="0">
                <a:solidFill>
                  <a:schemeClr val="bg1"/>
                </a:solidFill>
                <a:ea typeface="+mn-ea"/>
                <a:cs typeface="+mn-cs"/>
              </a:rPr>
              <a:t>You said:</a:t>
            </a:r>
            <a:r>
              <a:rPr kumimoji="0" lang="en-GB" alt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31C34E1-C789-4DDE-FE01-67C36FAF577D}"/>
              </a:ext>
            </a:extLst>
          </p:cNvPr>
          <p:cNvSpPr txBox="1"/>
          <p:nvPr/>
        </p:nvSpPr>
        <p:spPr>
          <a:xfrm>
            <a:off x="261938" y="1556792"/>
            <a:ext cx="8126486" cy="42575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said:</a:t>
            </a:r>
            <a:endParaRPr lang="en-US" sz="20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US" sz="20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</a:t>
            </a: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irtual meetings convenient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US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Would like face to face opportunity to network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US" sz="20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Separate focus for phases</a:t>
            </a:r>
            <a:endParaRPr lang="en-US" sz="3200" b="1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Change: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US" sz="20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Two remote meetings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US" sz="20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Separate phase meetings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US" sz="20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One collective, all phase meeting in the summer term</a:t>
            </a: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1634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5744F0D-54D1-79E6-62D2-D2B345567B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11113" y="0"/>
            <a:ext cx="9155113" cy="11255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4" name="TextBox 5">
            <a:extLst>
              <a:ext uri="{FF2B5EF4-FFF2-40B4-BE49-F238E27FC236}">
                <a16:creationId xmlns:a16="http://schemas.microsoft.com/office/drawing/2014/main" id="{17656B4F-93EC-0195-8ADE-D96D42A0C979}"/>
              </a:ext>
            </a:extLst>
          </p:cNvPr>
          <p:cNvSpPr txBox="1">
            <a:spLocks noGrp="1" noChangeArrowheads="1"/>
          </p:cNvSpPr>
          <p:nvPr>
            <p:ph type="title" idx="4294967295"/>
          </p:nvPr>
        </p:nvSpPr>
        <p:spPr bwMode="auto">
          <a:xfrm>
            <a:off x="261938" y="188913"/>
            <a:ext cx="8631237" cy="646112"/>
          </a:xfrm>
          <a:prstGeom prst="rect">
            <a:avLst/>
          </a:prstGeom>
          <a:noFill/>
          <a:ln>
            <a:noFill/>
            <a:prstDash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sz="3600" b="1" dirty="0">
                <a:solidFill>
                  <a:schemeClr val="bg1"/>
                </a:solidFill>
                <a:ea typeface="+mn-ea"/>
                <a:cs typeface="+mn-cs"/>
              </a:rPr>
              <a:t>You said:</a:t>
            </a:r>
            <a:r>
              <a:rPr kumimoji="0" lang="en-GB" alt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 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31C34E1-C789-4DDE-FE01-67C36FAF577D}"/>
              </a:ext>
            </a:extLst>
          </p:cNvPr>
          <p:cNvSpPr txBox="1"/>
          <p:nvPr/>
        </p:nvSpPr>
        <p:spPr>
          <a:xfrm>
            <a:off x="261938" y="1556792"/>
            <a:ext cx="8126486" cy="4491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said: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US" sz="20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Multi agency approach favored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US" sz="20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Signposting to local services helpful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US" sz="20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Input from DCC colleagues beneficial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US" sz="20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Variety welcomed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US" sz="20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Standardization would be welcomed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US" sz="20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More focus on statutory process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US" sz="20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More awareness around local offer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US" sz="20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Input on dyslexia, ADHD, SEMH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US" sz="20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Request for more input from health colleagues</a:t>
            </a:r>
            <a:endParaRPr lang="en-US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6908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5744F0D-54D1-79E6-62D2-D2B345567B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11113" y="0"/>
            <a:ext cx="9155113" cy="11255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4" name="TextBox 5">
            <a:extLst>
              <a:ext uri="{FF2B5EF4-FFF2-40B4-BE49-F238E27FC236}">
                <a16:creationId xmlns:a16="http://schemas.microsoft.com/office/drawing/2014/main" id="{17656B4F-93EC-0195-8ADE-D96D42A0C979}"/>
              </a:ext>
            </a:extLst>
          </p:cNvPr>
          <p:cNvSpPr txBox="1">
            <a:spLocks noGrp="1" noChangeArrowheads="1"/>
          </p:cNvSpPr>
          <p:nvPr>
            <p:ph type="title" idx="4294967295"/>
          </p:nvPr>
        </p:nvSpPr>
        <p:spPr bwMode="auto">
          <a:xfrm>
            <a:off x="261938" y="188913"/>
            <a:ext cx="8631237" cy="646331"/>
          </a:xfrm>
          <a:prstGeom prst="rect">
            <a:avLst/>
          </a:prstGeom>
          <a:noFill/>
          <a:ln>
            <a:noFill/>
            <a:prstDash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sz="3600" b="1" dirty="0">
                <a:solidFill>
                  <a:schemeClr val="bg1"/>
                </a:solidFill>
                <a:ea typeface="+mn-ea"/>
                <a:cs typeface="+mn-cs"/>
              </a:rPr>
              <a:t>2024-2025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31C34E1-C789-4DDE-FE01-67C36FAF577D}"/>
              </a:ext>
            </a:extLst>
          </p:cNvPr>
          <p:cNvSpPr txBox="1"/>
          <p:nvPr/>
        </p:nvSpPr>
        <p:spPr>
          <a:xfrm>
            <a:off x="605224" y="1322278"/>
            <a:ext cx="8270502" cy="560724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2400" kern="100" dirty="0">
                <a:effectLst/>
                <a:latin typeface="Calibri"/>
                <a:ea typeface="Calibri"/>
                <a:cs typeface="Times New Roman"/>
              </a:rPr>
              <a:t>SEND assurance, school based, supportive, collaborative 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2400" kern="100" dirty="0">
                <a:latin typeface="Calibri"/>
                <a:ea typeface="Calibri"/>
                <a:cs typeface="Times New Roman"/>
              </a:rPr>
              <a:t>The Derby Way and Assessment guidance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2400" kern="100" dirty="0">
                <a:effectLst/>
                <a:latin typeface="Calibri"/>
                <a:ea typeface="Calibri"/>
                <a:cs typeface="Times New Roman"/>
              </a:rPr>
              <a:t>Greater network opportunities 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2400" kern="100" dirty="0">
                <a:latin typeface="Calibri"/>
                <a:ea typeface="Calibri"/>
                <a:cs typeface="Times New Roman"/>
              </a:rPr>
              <a:t>Standardization/moderation opportunity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2400" kern="100" dirty="0">
                <a:effectLst/>
                <a:latin typeface="Calibri"/>
                <a:ea typeface="Calibri"/>
                <a:cs typeface="Times New Roman"/>
              </a:rPr>
              <a:t>Workforce development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2400" kern="100" dirty="0">
                <a:latin typeface="Calibri"/>
                <a:ea typeface="Calibri"/>
                <a:cs typeface="Times New Roman"/>
              </a:rPr>
              <a:t>Training opportunities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2400" kern="100" dirty="0">
                <a:effectLst/>
                <a:latin typeface="Calibri"/>
                <a:ea typeface="Calibri"/>
                <a:cs typeface="Times New Roman"/>
              </a:rPr>
              <a:t>using Forum meetings for co-production work and feedback work </a:t>
            </a:r>
            <a:endParaRPr lang="en-GB" sz="2400" kern="100" dirty="0">
              <a:effectLst/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2400" kern="100" dirty="0">
                <a:effectLst/>
                <a:latin typeface="Calibri"/>
                <a:ea typeface="Calibri"/>
                <a:cs typeface="Times New Roman"/>
              </a:rPr>
              <a:t>30 mins termly Tuesday Thursday</a:t>
            </a:r>
            <a:endParaRPr lang="en-GB" sz="2400" kern="100" dirty="0">
              <a:effectLst/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2400" kern="100" dirty="0">
                <a:effectLst/>
                <a:latin typeface="Calibri"/>
                <a:ea typeface="Calibri"/>
                <a:cs typeface="Times New Roman"/>
              </a:rPr>
              <a:t>More focus to SEND and general local offer</a:t>
            </a:r>
            <a:endParaRPr lang="en-GB" sz="2400" kern="100" dirty="0">
              <a:effectLst/>
              <a:latin typeface="Calibri"/>
              <a:ea typeface="Calibri"/>
              <a:cs typeface="Times New Roman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2400" kern="100" dirty="0">
                <a:latin typeface="Calibri"/>
                <a:ea typeface="Calibri"/>
                <a:cs typeface="Times New Roman"/>
              </a:rPr>
              <a:t>Phase based remote meetings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2400" kern="100" dirty="0">
                <a:effectLst/>
                <a:latin typeface="Calibri"/>
                <a:ea typeface="Calibri"/>
                <a:cs typeface="Times New Roman"/>
              </a:rPr>
              <a:t>One collective SENCO network event – summer term 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endParaRPr lang="en-GB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endParaRPr lang="en-GB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1055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5744F0D-54D1-79E6-62D2-D2B345567B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11113" y="0"/>
            <a:ext cx="9155113" cy="11255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4" name="TextBox 5">
            <a:extLst>
              <a:ext uri="{FF2B5EF4-FFF2-40B4-BE49-F238E27FC236}">
                <a16:creationId xmlns:a16="http://schemas.microsoft.com/office/drawing/2014/main" id="{17656B4F-93EC-0195-8ADE-D96D42A0C979}"/>
              </a:ext>
            </a:extLst>
          </p:cNvPr>
          <p:cNvSpPr txBox="1">
            <a:spLocks noGrp="1" noChangeArrowheads="1"/>
          </p:cNvSpPr>
          <p:nvPr>
            <p:ph type="title" idx="4294967295"/>
          </p:nvPr>
        </p:nvSpPr>
        <p:spPr bwMode="auto">
          <a:xfrm>
            <a:off x="261938" y="188913"/>
            <a:ext cx="8631237" cy="646331"/>
          </a:xfrm>
          <a:prstGeom prst="rect">
            <a:avLst/>
          </a:prstGeom>
          <a:noFill/>
          <a:ln>
            <a:noFill/>
            <a:prstDash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Dates for the </a:t>
            </a:r>
            <a:r>
              <a:rPr kumimoji="0" lang="en-GB" alt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dia</a:t>
            </a:r>
            <a:r>
              <a:rPr lang="en-GB" altLang="en-US" sz="3600" b="1" dirty="0" err="1">
                <a:solidFill>
                  <a:schemeClr val="bg1"/>
                </a:solidFill>
                <a:ea typeface="+mn-ea"/>
                <a:cs typeface="+mn-cs"/>
              </a:rPr>
              <a:t>ry</a:t>
            </a:r>
            <a:r>
              <a:rPr lang="en-GB" altLang="en-US" sz="3600" b="1" dirty="0">
                <a:solidFill>
                  <a:schemeClr val="bg1"/>
                </a:solidFill>
                <a:ea typeface="+mn-ea"/>
                <a:cs typeface="+mn-cs"/>
              </a:rPr>
              <a:t>:</a:t>
            </a:r>
            <a:endParaRPr kumimoji="0" lang="en-GB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31C34E1-C789-4DDE-FE01-67C36FAF577D}"/>
              </a:ext>
            </a:extLst>
          </p:cNvPr>
          <p:cNvSpPr txBox="1"/>
          <p:nvPr/>
        </p:nvSpPr>
        <p:spPr>
          <a:xfrm>
            <a:off x="539552" y="1024157"/>
            <a:ext cx="8538776" cy="634058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GB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Nursery and Primary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GB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en-GB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GB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November 11am – REMOTE 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GB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18</a:t>
            </a:r>
            <a:r>
              <a:rPr lang="en-GB" sz="2400" kern="1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GB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March 11am  - REMOTE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endParaRPr lang="en-GB" sz="24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GB" sz="24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Secondary and Post-16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GB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</a:t>
            </a:r>
            <a:r>
              <a:rPr lang="en-GB" sz="2400" kern="1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GB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November 11am – REMOTE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GB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</a:t>
            </a:r>
            <a:r>
              <a:rPr lang="en-GB" sz="2400" kern="1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GB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March 11am – REMOTE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endParaRPr lang="en-GB" sz="24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GB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Collective face to face network – Summer term TBC 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endParaRPr lang="en-GB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GB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https://schoolsportal.derby.gov.uk/sen/school-sencos/senconetworkmeetingss/</a:t>
            </a:r>
            <a:endParaRPr lang="en-GB" sz="24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endParaRPr lang="en-GB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57652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5744F0D-54D1-79E6-62D2-D2B345567B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-11113" y="0"/>
            <a:ext cx="9155113" cy="11255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  <p:sp>
        <p:nvSpPr>
          <p:cNvPr id="4" name="TextBox 5">
            <a:extLst>
              <a:ext uri="{FF2B5EF4-FFF2-40B4-BE49-F238E27FC236}">
                <a16:creationId xmlns:a16="http://schemas.microsoft.com/office/drawing/2014/main" id="{17656B4F-93EC-0195-8ADE-D96D42A0C979}"/>
              </a:ext>
            </a:extLst>
          </p:cNvPr>
          <p:cNvSpPr txBox="1">
            <a:spLocks noGrp="1" noChangeArrowheads="1"/>
          </p:cNvSpPr>
          <p:nvPr>
            <p:ph type="title" idx="4294967295"/>
          </p:nvPr>
        </p:nvSpPr>
        <p:spPr bwMode="auto">
          <a:xfrm>
            <a:off x="261938" y="188913"/>
            <a:ext cx="8631237" cy="461665"/>
          </a:xfrm>
          <a:prstGeom prst="rect">
            <a:avLst/>
          </a:prstGeom>
          <a:noFill/>
          <a:ln>
            <a:noFill/>
            <a:prstDash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SENCO Forum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31C34E1-C789-4DDE-FE01-67C36FAF577D}"/>
              </a:ext>
            </a:extLst>
          </p:cNvPr>
          <p:cNvSpPr txBox="1"/>
          <p:nvPr/>
        </p:nvSpPr>
        <p:spPr>
          <a:xfrm>
            <a:off x="245439" y="2780928"/>
            <a:ext cx="8538776" cy="847604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GB" sz="4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Any question?</a:t>
            </a:r>
          </a:p>
        </p:txBody>
      </p:sp>
    </p:spTree>
    <p:extLst>
      <p:ext uri="{BB962C8B-B14F-4D97-AF65-F5344CB8AC3E}">
        <p14:creationId xmlns:p14="http://schemas.microsoft.com/office/powerpoint/2010/main" val="27617663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DCC 3">
      <a:dk1>
        <a:srgbClr val="000000"/>
      </a:dk1>
      <a:lt1>
        <a:srgbClr val="FFFFFF"/>
      </a:lt1>
      <a:dk2>
        <a:srgbClr val="FFFFFF"/>
      </a:dk2>
      <a:lt2>
        <a:srgbClr val="C51660"/>
      </a:lt2>
      <a:accent1>
        <a:srgbClr val="008387"/>
      </a:accent1>
      <a:accent2>
        <a:srgbClr val="C1D263"/>
      </a:accent2>
      <a:accent3>
        <a:srgbClr val="FE9C2E"/>
      </a:accent3>
      <a:accent4>
        <a:srgbClr val="E9448E"/>
      </a:accent4>
      <a:accent5>
        <a:srgbClr val="00B7DF"/>
      </a:accent5>
      <a:accent6>
        <a:srgbClr val="7A2E82"/>
      </a:accent6>
      <a:hlink>
        <a:srgbClr val="67AABF"/>
      </a:hlink>
      <a:folHlink>
        <a:srgbClr val="B1B5A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-slide-deck-jan23" id="{417150DC-DF91-4A10-9032-B85D88D06DEC}" vid="{08E5D0B5-7A93-4027-BA19-FD7D9B78827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27c66e1f-09d0-4feb-8ebf-220959b1a556">54CSNVSTR3TS-43336071-249222</_dlc_DocId>
    <_dlc_DocIdUrl xmlns="27c66e1f-09d0-4feb-8ebf-220959b1a556">
      <Url>https://derby4.sharepoint.com/sites/InclusionandIntervention/_layouts/15/DocIdRedir.aspx?ID=54CSNVSTR3TS-43336071-249222</Url>
      <Description>54CSNVSTR3TS-43336071-249222</Description>
    </_dlc_DocIdUrl>
    <lcf76f155ced4ddcb4097134ff3c332f xmlns="6a5bd802-9f09-4990-928e-c2e70458e33e">
      <Terms xmlns="http://schemas.microsoft.com/office/infopath/2007/PartnerControls"/>
    </lcf76f155ced4ddcb4097134ff3c332f>
    <Whofor xmlns="6a5bd802-9f09-4990-928e-c2e70458e33e" xsi:nil="true"/>
    <_ip_UnifiedCompliancePolicyUIAction xmlns="http://schemas.microsoft.com/sharepoint/v3" xsi:nil="true"/>
    <_ip_UnifiedCompliancePolicyProperties xmlns="http://schemas.microsoft.com/sharepoint/v3" xsi:nil="true"/>
    <Notes xmlns="6a5bd802-9f09-4990-928e-c2e70458e33e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8257EA14C194944995E526E27540105" ma:contentTypeVersion="16" ma:contentTypeDescription="Create a new document." ma:contentTypeScope="" ma:versionID="4268131b87aac96e2e37ecc37d93c97d">
  <xsd:schema xmlns:xsd="http://www.w3.org/2001/XMLSchema" xmlns:xs="http://www.w3.org/2001/XMLSchema" xmlns:p="http://schemas.microsoft.com/office/2006/metadata/properties" xmlns:ns1="http://schemas.microsoft.com/sharepoint/v3" xmlns:ns2="27c66e1f-09d0-4feb-8ebf-220959b1a556" xmlns:ns3="6a5bd802-9f09-4990-928e-c2e70458e33e" targetNamespace="http://schemas.microsoft.com/office/2006/metadata/properties" ma:root="true" ma:fieldsID="0878290dd65e7c73735a10f2a242a33c" ns1:_="" ns2:_="" ns3:_="">
    <xsd:import namespace="http://schemas.microsoft.com/sharepoint/v3"/>
    <xsd:import namespace="27c66e1f-09d0-4feb-8ebf-220959b1a556"/>
    <xsd:import namespace="6a5bd802-9f09-4990-928e-c2e70458e33e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lcf76f155ced4ddcb4097134ff3c332f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ObjectDetectorVersions" minOccurs="0"/>
                <xsd:element ref="ns3:MediaServiceLocation" minOccurs="0"/>
                <xsd:element ref="ns1:_ip_UnifiedCompliancePolicyProperties" minOccurs="0"/>
                <xsd:element ref="ns1:_ip_UnifiedCompliancePolicyUIAction" minOccurs="0"/>
                <xsd:element ref="ns3:MediaServiceSearchProperties" minOccurs="0"/>
                <xsd:element ref="ns3:Notes" minOccurs="0"/>
                <xsd:element ref="ns3:Whofo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2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3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c66e1f-09d0-4feb-8ebf-220959b1a55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_dlc_DocId" ma:index="10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5bd802-9f09-4990-928e-c2e70458e3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09a85e69-29b1-4de8-be92-21c421ab9c3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0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Location" ma:index="21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Notes" ma:index="25" nillable="true" ma:displayName="Notes" ma:format="Dropdown" ma:internalName="Notes">
      <xsd:simpleType>
        <xsd:restriction base="dms:Note">
          <xsd:maxLength value="255"/>
        </xsd:restriction>
      </xsd:simpleType>
    </xsd:element>
    <xsd:element name="Whofor" ma:index="26" nillable="true" ma:displayName="Who for" ma:format="Dropdown" ma:internalName="Whofor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Internal only"/>
                    <xsd:enumeration value="Parents"/>
                    <xsd:enumeration value="Settings"/>
                  </xsd:restriction>
                </xsd:simple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A77A766-C304-4DDA-8F2B-7BAA615EAC27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7D4F294E-BA20-498E-94E4-F8C642FCFD8C}">
  <ds:schemaRefs>
    <ds:schemaRef ds:uri="http://purl.org/dc/terms/"/>
    <ds:schemaRef ds:uri="27c66e1f-09d0-4feb-8ebf-220959b1a556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schemas.microsoft.com/sharepoint/v3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6a5bd802-9f09-4990-928e-c2e70458e33e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495E0CE-00B5-49D2-BDF2-2640BAB185D2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5142CDF9-A8B3-44AC-A924-B3DB9C43EF6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27c66e1f-09d0-4feb-8ebf-220959b1a556"/>
    <ds:schemaRef ds:uri="6a5bd802-9f09-4990-928e-c2e70458e33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 slides (1)</Template>
  <TotalTime>239</TotalTime>
  <Words>255</Words>
  <Application>Microsoft Office PowerPoint</Application>
  <PresentationFormat>On-screen Show (4:3)</PresentationFormat>
  <Paragraphs>57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Symbol</vt:lpstr>
      <vt:lpstr>Office Theme</vt:lpstr>
      <vt:lpstr>SENDCO Network/Forum</vt:lpstr>
      <vt:lpstr>Today’s agenda </vt:lpstr>
      <vt:lpstr>You said: </vt:lpstr>
      <vt:lpstr>You said: </vt:lpstr>
      <vt:lpstr>2024-2025</vt:lpstr>
      <vt:lpstr>Dates for the diary:</vt:lpstr>
      <vt:lpstr>SENCO Forum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SENDCO Network Forum</dc:title>
  <dc:creator>Kelly Dean</dc:creator>
  <cp:lastModifiedBy>Catriona Rowen-Smith</cp:lastModifiedBy>
  <cp:revision>14</cp:revision>
  <dcterms:created xsi:type="dcterms:W3CDTF">2024-07-30T14:03:20Z</dcterms:created>
  <dcterms:modified xsi:type="dcterms:W3CDTF">2024-09-18T18:06:50Z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0x01010018257EA14C194944995E526E27540105</vt:lpwstr>
  </property>
  <property fmtid="{D5CDD505-2E9C-101B-9397-08002B2CF9AE}" pid="3" name="Order">
    <vt:r8>100</vt:r8>
  </property>
  <property fmtid="{D5CDD505-2E9C-101B-9397-08002B2CF9AE}" pid="4" name="Communications and Marketing Document Type">
    <vt:lpwstr/>
  </property>
  <property fmtid="{D5CDD505-2E9C-101B-9397-08002B2CF9AE}" pid="5" name="_dlc_DocIdItemGuid">
    <vt:lpwstr>9491d65f-989e-42c4-844f-c80f54a4ce77</vt:lpwstr>
  </property>
  <property fmtid="{D5CDD505-2E9C-101B-9397-08002B2CF9AE}" pid="6" name="MediaServiceImageTags">
    <vt:lpwstr/>
  </property>
  <property fmtid="{D5CDD505-2E9C-101B-9397-08002B2CF9AE}" pid="7" name="l9d8ec7b1bc44b45b4c0284fb80e4992">
    <vt:lpwstr/>
  </property>
  <property fmtid="{D5CDD505-2E9C-101B-9397-08002B2CF9AE}" pid="8" name="TaxCatchAll">
    <vt:lpwstr/>
  </property>
  <property fmtid="{D5CDD505-2E9C-101B-9397-08002B2CF9AE}" pid="9" name="Inclusion_x0020_Document_x0020_Type">
    <vt:lpwstr/>
  </property>
  <property fmtid="{D5CDD505-2E9C-101B-9397-08002B2CF9AE}" pid="10" name="Inclusion Document Type">
    <vt:lpwstr/>
  </property>
</Properties>
</file>