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ink/ink1.xml" ContentType="application/inkml+xml"/>
  <Override PartName="/ppt/ink/ink2.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56" r:id="rId5"/>
    <p:sldId id="368" r:id="rId6"/>
    <p:sldId id="400" r:id="rId7"/>
    <p:sldId id="406" r:id="rId8"/>
    <p:sldId id="407" r:id="rId9"/>
    <p:sldId id="408" r:id="rId10"/>
    <p:sldId id="398" r:id="rId11"/>
    <p:sldId id="402" r:id="rId12"/>
    <p:sldId id="401" r:id="rId13"/>
    <p:sldId id="392" r:id="rId14"/>
    <p:sldId id="411" r:id="rId15"/>
    <p:sldId id="410" r:id="rId16"/>
    <p:sldId id="370" r:id="rId17"/>
    <p:sldId id="335" r:id="rId1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uth Sadler" initials="RS"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D100"/>
    <a:srgbClr val="C51660"/>
    <a:srgbClr val="00B7DF"/>
    <a:srgbClr val="C1D263"/>
    <a:srgbClr val="FEC900"/>
    <a:srgbClr val="E9448E"/>
    <a:srgbClr val="008387"/>
    <a:srgbClr val="FFFFFF"/>
    <a:srgbClr val="006FB3"/>
    <a:srgbClr val="7A2E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8" d="100"/>
          <a:sy n="138" d="100"/>
        </p:scale>
        <p:origin x="756" y="10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Marson" userId="64878626-58f6-4baf-a6d9-ca0da60ec0d4" providerId="ADAL" clId="{F5079F4A-EAE5-45B9-B568-BD63CD7E3038}"/>
    <pc:docChg chg="undo custSel modSld sldOrd">
      <pc:chgData name="Daniel Marson" userId="64878626-58f6-4baf-a6d9-ca0da60ec0d4" providerId="ADAL" clId="{F5079F4A-EAE5-45B9-B568-BD63CD7E3038}" dt="2021-05-27T07:03:55.771" v="4" actId="6549"/>
      <pc:docMkLst>
        <pc:docMk/>
      </pc:docMkLst>
      <pc:sldChg chg="modSp mod">
        <pc:chgData name="Daniel Marson" userId="64878626-58f6-4baf-a6d9-ca0da60ec0d4" providerId="ADAL" clId="{F5079F4A-EAE5-45B9-B568-BD63CD7E3038}" dt="2021-05-27T07:03:55.771" v="4" actId="6549"/>
        <pc:sldMkLst>
          <pc:docMk/>
          <pc:sldMk cId="2569360523" sldId="370"/>
        </pc:sldMkLst>
        <pc:spChg chg="mod">
          <ac:chgData name="Daniel Marson" userId="64878626-58f6-4baf-a6d9-ca0da60ec0d4" providerId="ADAL" clId="{F5079F4A-EAE5-45B9-B568-BD63CD7E3038}" dt="2021-05-27T07:03:55.771" v="4" actId="6549"/>
          <ac:spMkLst>
            <pc:docMk/>
            <pc:sldMk cId="2569360523" sldId="370"/>
            <ac:spMk id="7" creationId="{00000000-0000-0000-0000-000000000000}"/>
          </ac:spMkLst>
        </pc:spChg>
      </pc:sldChg>
      <pc:sldChg chg="ord">
        <pc:chgData name="Daniel Marson" userId="64878626-58f6-4baf-a6d9-ca0da60ec0d4" providerId="ADAL" clId="{F5079F4A-EAE5-45B9-B568-BD63CD7E3038}" dt="2021-05-27T06:40:38.667" v="2" actId="20578"/>
        <pc:sldMkLst>
          <pc:docMk/>
          <pc:sldMk cId="3065214231" sldId="398"/>
        </pc:sldMkLst>
      </pc:sldChg>
      <pc:sldChg chg="ord">
        <pc:chgData name="Daniel Marson" userId="64878626-58f6-4baf-a6d9-ca0da60ec0d4" providerId="ADAL" clId="{F5079F4A-EAE5-45B9-B568-BD63CD7E3038}" dt="2021-05-27T06:40:38.667" v="2" actId="20578"/>
        <pc:sldMkLst>
          <pc:docMk/>
          <pc:sldMk cId="471734157" sldId="400"/>
        </pc:sldMkLst>
      </pc:sldChg>
      <pc:sldChg chg="ord">
        <pc:chgData name="Daniel Marson" userId="64878626-58f6-4baf-a6d9-ca0da60ec0d4" providerId="ADAL" clId="{F5079F4A-EAE5-45B9-B568-BD63CD7E3038}" dt="2021-05-27T06:40:38.667" v="2" actId="20578"/>
        <pc:sldMkLst>
          <pc:docMk/>
          <pc:sldMk cId="2544666630" sldId="401"/>
        </pc:sldMkLst>
      </pc:sldChg>
      <pc:sldChg chg="ord">
        <pc:chgData name="Daniel Marson" userId="64878626-58f6-4baf-a6d9-ca0da60ec0d4" providerId="ADAL" clId="{F5079F4A-EAE5-45B9-B568-BD63CD7E3038}" dt="2021-05-27T06:40:38.667" v="2" actId="20578"/>
        <pc:sldMkLst>
          <pc:docMk/>
          <pc:sldMk cId="1053140467" sldId="402"/>
        </pc:sldMkLst>
      </pc:sldChg>
    </pc:docChg>
  </pc:docChgLst>
  <pc:docChgLst>
    <pc:chgData name="Daniel Marson" userId="S::daniel.marson@derby.gov.uk::64878626-58f6-4baf-a6d9-ca0da60ec0d4" providerId="AD" clId="Web-{054F74E6-E129-482F-97B2-FB49D9B5AFBE}"/>
    <pc:docChg chg="modSld">
      <pc:chgData name="Daniel Marson" userId="S::daniel.marson@derby.gov.uk::64878626-58f6-4baf-a6d9-ca0da60ec0d4" providerId="AD" clId="Web-{054F74E6-E129-482F-97B2-FB49D9B5AFBE}" dt="2021-05-25T14:18:55.095" v="1" actId="20577"/>
      <pc:docMkLst>
        <pc:docMk/>
      </pc:docMkLst>
      <pc:sldChg chg="modSp">
        <pc:chgData name="Daniel Marson" userId="S::daniel.marson@derby.gov.uk::64878626-58f6-4baf-a6d9-ca0da60ec0d4" providerId="AD" clId="Web-{054F74E6-E129-482F-97B2-FB49D9B5AFBE}" dt="2021-05-25T14:18:55.095" v="1" actId="20577"/>
        <pc:sldMkLst>
          <pc:docMk/>
          <pc:sldMk cId="1213967784" sldId="410"/>
        </pc:sldMkLst>
        <pc:spChg chg="mod">
          <ac:chgData name="Daniel Marson" userId="S::daniel.marson@derby.gov.uk::64878626-58f6-4baf-a6d9-ca0da60ec0d4" providerId="AD" clId="Web-{054F74E6-E129-482F-97B2-FB49D9B5AFBE}" dt="2021-05-25T14:18:55.095" v="1" actId="20577"/>
          <ac:spMkLst>
            <pc:docMk/>
            <pc:sldMk cId="1213967784" sldId="410"/>
            <ac:spMk id="2" creationId="{35B77915-755B-4F9C-B6B8-762399CE211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09FB75-705C-4E66-B0F6-43DB4DE48D1D}" type="doc">
      <dgm:prSet loTypeId="urn:microsoft.com/office/officeart/2005/8/layout/pyramid1" loCatId="pyramid" qsTypeId="urn:microsoft.com/office/officeart/2005/8/quickstyle/simple1" qsCatId="simple" csTypeId="urn:microsoft.com/office/officeart/2005/8/colors/colorful1" csCatId="colorful" phldr="1"/>
      <dgm:spPr/>
    </dgm:pt>
    <dgm:pt modelId="{C538163D-158D-4470-9430-5901F8F5DE86}">
      <dgm:prSet phldrT="[Text]" custT="1"/>
      <dgm:spPr/>
      <dgm:t>
        <a:bodyPr/>
        <a:lstStyle/>
        <a:p>
          <a:r>
            <a:rPr lang="en-GB" sz="1200" dirty="0">
              <a:effectLst/>
            </a:rPr>
            <a:t>Top up – pupil specific agreed case by case (exceptional needs)</a:t>
          </a:r>
        </a:p>
      </dgm:t>
    </dgm:pt>
    <dgm:pt modelId="{BE91D066-8E2D-49AF-A990-52363D0F33B5}" type="parTrans" cxnId="{856D9B72-EACB-49F0-9E49-7DD0F032B418}">
      <dgm:prSet/>
      <dgm:spPr/>
      <dgm:t>
        <a:bodyPr/>
        <a:lstStyle/>
        <a:p>
          <a:endParaRPr lang="en-GB"/>
        </a:p>
      </dgm:t>
    </dgm:pt>
    <dgm:pt modelId="{A54F5387-FD7A-4397-8188-83B6B9E75B01}" type="sibTrans" cxnId="{856D9B72-EACB-49F0-9E49-7DD0F032B418}">
      <dgm:prSet/>
      <dgm:spPr/>
      <dgm:t>
        <a:bodyPr/>
        <a:lstStyle/>
        <a:p>
          <a:endParaRPr lang="en-GB"/>
        </a:p>
      </dgm:t>
    </dgm:pt>
    <dgm:pt modelId="{07614C09-7835-45F8-B4C7-3762992F45C1}">
      <dgm:prSet phldrT="[Text]"/>
      <dgm:spPr/>
      <dgm:t>
        <a:bodyPr/>
        <a:lstStyle/>
        <a:p>
          <a:r>
            <a:rPr lang="en-US" dirty="0"/>
            <a:t>Funding to support pupils based on a pre-determined band value  (element 3)</a:t>
          </a:r>
          <a:endParaRPr lang="en-GB" dirty="0"/>
        </a:p>
      </dgm:t>
    </dgm:pt>
    <dgm:pt modelId="{90005F1F-0658-4F31-A348-10879EB5886B}" type="parTrans" cxnId="{0AFD003A-40EA-456A-8B1D-932C98AFC5E6}">
      <dgm:prSet/>
      <dgm:spPr/>
      <dgm:t>
        <a:bodyPr/>
        <a:lstStyle/>
        <a:p>
          <a:endParaRPr lang="en-GB"/>
        </a:p>
      </dgm:t>
    </dgm:pt>
    <dgm:pt modelId="{AF114E0A-5751-40E1-8208-2D2939FA3FF7}" type="sibTrans" cxnId="{0AFD003A-40EA-456A-8B1D-932C98AFC5E6}">
      <dgm:prSet/>
      <dgm:spPr/>
      <dgm:t>
        <a:bodyPr/>
        <a:lstStyle/>
        <a:p>
          <a:endParaRPr lang="en-GB"/>
        </a:p>
      </dgm:t>
    </dgm:pt>
    <dgm:pt modelId="{86A50AEB-54A9-4E90-8C63-C8FA1CF747E5}">
      <dgm:prSet phldrT="[Text]"/>
      <dgm:spPr/>
      <dgm:t>
        <a:bodyPr/>
        <a:lstStyle/>
        <a:p>
          <a:r>
            <a:rPr lang="en-GB" dirty="0"/>
            <a:t>Place funding – equates to c£4,000 per pupil (elements 1)</a:t>
          </a:r>
        </a:p>
      </dgm:t>
    </dgm:pt>
    <dgm:pt modelId="{B4AA6535-B31C-4926-AB9C-DB7011C2F5CE}" type="parTrans" cxnId="{4645DE33-DE0D-4BA5-A865-3F50411BF50A}">
      <dgm:prSet/>
      <dgm:spPr/>
      <dgm:t>
        <a:bodyPr/>
        <a:lstStyle/>
        <a:p>
          <a:endParaRPr lang="en-GB"/>
        </a:p>
      </dgm:t>
    </dgm:pt>
    <dgm:pt modelId="{96C637D0-1EF8-4DC7-A1BD-CE88061DBA56}" type="sibTrans" cxnId="{4645DE33-DE0D-4BA5-A865-3F50411BF50A}">
      <dgm:prSet/>
      <dgm:spPr/>
      <dgm:t>
        <a:bodyPr/>
        <a:lstStyle/>
        <a:p>
          <a:endParaRPr lang="en-GB"/>
        </a:p>
      </dgm:t>
    </dgm:pt>
    <dgm:pt modelId="{970BD8CE-E0F3-46AC-B31A-0B1F850FBB44}">
      <dgm:prSet phldrT="[Text]"/>
      <dgm:spPr/>
      <dgm:t>
        <a:bodyPr/>
        <a:lstStyle/>
        <a:p>
          <a:r>
            <a:rPr lang="en-US" dirty="0"/>
            <a:t>Notional funding – equates to c£6000 per pupil (element 2)</a:t>
          </a:r>
          <a:endParaRPr lang="en-GB" dirty="0"/>
        </a:p>
      </dgm:t>
    </dgm:pt>
    <dgm:pt modelId="{E8D55101-5A27-41B3-BD83-4D1214E34BB3}" type="parTrans" cxnId="{C971F6EA-B108-4B70-B578-2FDE22DB060E}">
      <dgm:prSet/>
      <dgm:spPr/>
      <dgm:t>
        <a:bodyPr/>
        <a:lstStyle/>
        <a:p>
          <a:endParaRPr lang="en-GB"/>
        </a:p>
      </dgm:t>
    </dgm:pt>
    <dgm:pt modelId="{CECF43B0-03E4-4EEF-9A33-6D5B49392BCE}" type="sibTrans" cxnId="{C971F6EA-B108-4B70-B578-2FDE22DB060E}">
      <dgm:prSet/>
      <dgm:spPr/>
      <dgm:t>
        <a:bodyPr/>
        <a:lstStyle/>
        <a:p>
          <a:endParaRPr lang="en-GB"/>
        </a:p>
      </dgm:t>
    </dgm:pt>
    <dgm:pt modelId="{9E54DDD2-1DA5-4A91-8FBA-E06638EF1BB2}" type="pres">
      <dgm:prSet presAssocID="{0209FB75-705C-4E66-B0F6-43DB4DE48D1D}" presName="Name0" presStyleCnt="0">
        <dgm:presLayoutVars>
          <dgm:dir/>
          <dgm:animLvl val="lvl"/>
          <dgm:resizeHandles val="exact"/>
        </dgm:presLayoutVars>
      </dgm:prSet>
      <dgm:spPr/>
    </dgm:pt>
    <dgm:pt modelId="{CEFC6AA6-D82D-4AF1-9B17-1FCDFEB75D4E}" type="pres">
      <dgm:prSet presAssocID="{C538163D-158D-4470-9430-5901F8F5DE86}" presName="Name8" presStyleCnt="0"/>
      <dgm:spPr/>
    </dgm:pt>
    <dgm:pt modelId="{007F75E2-58C4-4BC3-8610-791A1A86E311}" type="pres">
      <dgm:prSet presAssocID="{C538163D-158D-4470-9430-5901F8F5DE86}" presName="level" presStyleLbl="node1" presStyleIdx="0" presStyleCnt="4">
        <dgm:presLayoutVars>
          <dgm:chMax val="1"/>
          <dgm:bulletEnabled val="1"/>
        </dgm:presLayoutVars>
      </dgm:prSet>
      <dgm:spPr/>
    </dgm:pt>
    <dgm:pt modelId="{F20F156D-FB1F-44B3-9B68-C90102FCC3D8}" type="pres">
      <dgm:prSet presAssocID="{C538163D-158D-4470-9430-5901F8F5DE86}" presName="levelTx" presStyleLbl="revTx" presStyleIdx="0" presStyleCnt="0">
        <dgm:presLayoutVars>
          <dgm:chMax val="1"/>
          <dgm:bulletEnabled val="1"/>
        </dgm:presLayoutVars>
      </dgm:prSet>
      <dgm:spPr/>
    </dgm:pt>
    <dgm:pt modelId="{3305BEE3-AC66-4430-918D-BA517C211DFC}" type="pres">
      <dgm:prSet presAssocID="{07614C09-7835-45F8-B4C7-3762992F45C1}" presName="Name8" presStyleCnt="0"/>
      <dgm:spPr/>
    </dgm:pt>
    <dgm:pt modelId="{7576BB3D-5EAD-40C4-ACA1-9C14CC47798E}" type="pres">
      <dgm:prSet presAssocID="{07614C09-7835-45F8-B4C7-3762992F45C1}" presName="level" presStyleLbl="node1" presStyleIdx="1" presStyleCnt="4">
        <dgm:presLayoutVars>
          <dgm:chMax val="1"/>
          <dgm:bulletEnabled val="1"/>
        </dgm:presLayoutVars>
      </dgm:prSet>
      <dgm:spPr/>
    </dgm:pt>
    <dgm:pt modelId="{84A0F65D-16E0-4A8F-B96E-3B85C5842C86}" type="pres">
      <dgm:prSet presAssocID="{07614C09-7835-45F8-B4C7-3762992F45C1}" presName="levelTx" presStyleLbl="revTx" presStyleIdx="0" presStyleCnt="0">
        <dgm:presLayoutVars>
          <dgm:chMax val="1"/>
          <dgm:bulletEnabled val="1"/>
        </dgm:presLayoutVars>
      </dgm:prSet>
      <dgm:spPr/>
    </dgm:pt>
    <dgm:pt modelId="{63E86C5B-A268-4916-84A6-E43FC0EE0EE7}" type="pres">
      <dgm:prSet presAssocID="{970BD8CE-E0F3-46AC-B31A-0B1F850FBB44}" presName="Name8" presStyleCnt="0"/>
      <dgm:spPr/>
    </dgm:pt>
    <dgm:pt modelId="{12E99076-14DD-4D32-A82A-66D3CCA85CC7}" type="pres">
      <dgm:prSet presAssocID="{970BD8CE-E0F3-46AC-B31A-0B1F850FBB44}" presName="level" presStyleLbl="node1" presStyleIdx="2" presStyleCnt="4">
        <dgm:presLayoutVars>
          <dgm:chMax val="1"/>
          <dgm:bulletEnabled val="1"/>
        </dgm:presLayoutVars>
      </dgm:prSet>
      <dgm:spPr/>
    </dgm:pt>
    <dgm:pt modelId="{C1E65581-9B4D-46ED-8A55-AD04E9855628}" type="pres">
      <dgm:prSet presAssocID="{970BD8CE-E0F3-46AC-B31A-0B1F850FBB44}" presName="levelTx" presStyleLbl="revTx" presStyleIdx="0" presStyleCnt="0">
        <dgm:presLayoutVars>
          <dgm:chMax val="1"/>
          <dgm:bulletEnabled val="1"/>
        </dgm:presLayoutVars>
      </dgm:prSet>
      <dgm:spPr/>
    </dgm:pt>
    <dgm:pt modelId="{A1847D61-F16D-4901-AAFE-0E9EB25CD20D}" type="pres">
      <dgm:prSet presAssocID="{86A50AEB-54A9-4E90-8C63-C8FA1CF747E5}" presName="Name8" presStyleCnt="0"/>
      <dgm:spPr/>
    </dgm:pt>
    <dgm:pt modelId="{7F2AAE0E-C17C-4FED-8B6B-B62C7BE4AB3F}" type="pres">
      <dgm:prSet presAssocID="{86A50AEB-54A9-4E90-8C63-C8FA1CF747E5}" presName="level" presStyleLbl="node1" presStyleIdx="3" presStyleCnt="4">
        <dgm:presLayoutVars>
          <dgm:chMax val="1"/>
          <dgm:bulletEnabled val="1"/>
        </dgm:presLayoutVars>
      </dgm:prSet>
      <dgm:spPr/>
    </dgm:pt>
    <dgm:pt modelId="{1F02D012-1B31-4C1A-AF47-9BB2B5E4FC44}" type="pres">
      <dgm:prSet presAssocID="{86A50AEB-54A9-4E90-8C63-C8FA1CF747E5}" presName="levelTx" presStyleLbl="revTx" presStyleIdx="0" presStyleCnt="0">
        <dgm:presLayoutVars>
          <dgm:chMax val="1"/>
          <dgm:bulletEnabled val="1"/>
        </dgm:presLayoutVars>
      </dgm:prSet>
      <dgm:spPr/>
    </dgm:pt>
  </dgm:ptLst>
  <dgm:cxnLst>
    <dgm:cxn modelId="{4645DE33-DE0D-4BA5-A865-3F50411BF50A}" srcId="{0209FB75-705C-4E66-B0F6-43DB4DE48D1D}" destId="{86A50AEB-54A9-4E90-8C63-C8FA1CF747E5}" srcOrd="3" destOrd="0" parTransId="{B4AA6535-B31C-4926-AB9C-DB7011C2F5CE}" sibTransId="{96C637D0-1EF8-4DC7-A1BD-CE88061DBA56}"/>
    <dgm:cxn modelId="{FC2C8136-20BD-4970-A4AB-70DC570D675B}" type="presOf" srcId="{0209FB75-705C-4E66-B0F6-43DB4DE48D1D}" destId="{9E54DDD2-1DA5-4A91-8FBA-E06638EF1BB2}" srcOrd="0" destOrd="0" presId="urn:microsoft.com/office/officeart/2005/8/layout/pyramid1"/>
    <dgm:cxn modelId="{0AFD003A-40EA-456A-8B1D-932C98AFC5E6}" srcId="{0209FB75-705C-4E66-B0F6-43DB4DE48D1D}" destId="{07614C09-7835-45F8-B4C7-3762992F45C1}" srcOrd="1" destOrd="0" parTransId="{90005F1F-0658-4F31-A348-10879EB5886B}" sibTransId="{AF114E0A-5751-40E1-8208-2D2939FA3FF7}"/>
    <dgm:cxn modelId="{0273B33A-3C56-423D-9492-335114DD85FF}" type="presOf" srcId="{86A50AEB-54A9-4E90-8C63-C8FA1CF747E5}" destId="{1F02D012-1B31-4C1A-AF47-9BB2B5E4FC44}" srcOrd="1" destOrd="0" presId="urn:microsoft.com/office/officeart/2005/8/layout/pyramid1"/>
    <dgm:cxn modelId="{C5823568-EC4A-4609-A9EE-D68A8AFE863E}" type="presOf" srcId="{C538163D-158D-4470-9430-5901F8F5DE86}" destId="{F20F156D-FB1F-44B3-9B68-C90102FCC3D8}" srcOrd="1" destOrd="0" presId="urn:microsoft.com/office/officeart/2005/8/layout/pyramid1"/>
    <dgm:cxn modelId="{E893096D-0C6F-4155-BF81-E80408AB5614}" type="presOf" srcId="{C538163D-158D-4470-9430-5901F8F5DE86}" destId="{007F75E2-58C4-4BC3-8610-791A1A86E311}" srcOrd="0" destOrd="0" presId="urn:microsoft.com/office/officeart/2005/8/layout/pyramid1"/>
    <dgm:cxn modelId="{856D9B72-EACB-49F0-9E49-7DD0F032B418}" srcId="{0209FB75-705C-4E66-B0F6-43DB4DE48D1D}" destId="{C538163D-158D-4470-9430-5901F8F5DE86}" srcOrd="0" destOrd="0" parTransId="{BE91D066-8E2D-49AF-A990-52363D0F33B5}" sibTransId="{A54F5387-FD7A-4397-8188-83B6B9E75B01}"/>
    <dgm:cxn modelId="{C2A86E84-FA0D-4136-A3B7-B64283DAE804}" type="presOf" srcId="{07614C09-7835-45F8-B4C7-3762992F45C1}" destId="{7576BB3D-5EAD-40C4-ACA1-9C14CC47798E}" srcOrd="0" destOrd="0" presId="urn:microsoft.com/office/officeart/2005/8/layout/pyramid1"/>
    <dgm:cxn modelId="{046A5B9A-4D3E-4D83-A193-6F0489AE5F8F}" type="presOf" srcId="{86A50AEB-54A9-4E90-8C63-C8FA1CF747E5}" destId="{7F2AAE0E-C17C-4FED-8B6B-B62C7BE4AB3F}" srcOrd="0" destOrd="0" presId="urn:microsoft.com/office/officeart/2005/8/layout/pyramid1"/>
    <dgm:cxn modelId="{AD372EBF-7218-438B-9011-E334EE2D32A5}" type="presOf" srcId="{970BD8CE-E0F3-46AC-B31A-0B1F850FBB44}" destId="{12E99076-14DD-4D32-A82A-66D3CCA85CC7}" srcOrd="0" destOrd="0" presId="urn:microsoft.com/office/officeart/2005/8/layout/pyramid1"/>
    <dgm:cxn modelId="{C971F6EA-B108-4B70-B578-2FDE22DB060E}" srcId="{0209FB75-705C-4E66-B0F6-43DB4DE48D1D}" destId="{970BD8CE-E0F3-46AC-B31A-0B1F850FBB44}" srcOrd="2" destOrd="0" parTransId="{E8D55101-5A27-41B3-BD83-4D1214E34BB3}" sibTransId="{CECF43B0-03E4-4EEF-9A33-6D5B49392BCE}"/>
    <dgm:cxn modelId="{0A8C7BFB-11D0-483A-9F56-E7B31D65CA49}" type="presOf" srcId="{07614C09-7835-45F8-B4C7-3762992F45C1}" destId="{84A0F65D-16E0-4A8F-B96E-3B85C5842C86}" srcOrd="1" destOrd="0" presId="urn:microsoft.com/office/officeart/2005/8/layout/pyramid1"/>
    <dgm:cxn modelId="{C4E4C0FD-F8AF-4C15-BE47-CFDE68A68917}" type="presOf" srcId="{970BD8CE-E0F3-46AC-B31A-0B1F850FBB44}" destId="{C1E65581-9B4D-46ED-8A55-AD04E9855628}" srcOrd="1" destOrd="0" presId="urn:microsoft.com/office/officeart/2005/8/layout/pyramid1"/>
    <dgm:cxn modelId="{2BA53DF4-17C7-4F0C-AE8B-C5150B9C1117}" type="presParOf" srcId="{9E54DDD2-1DA5-4A91-8FBA-E06638EF1BB2}" destId="{CEFC6AA6-D82D-4AF1-9B17-1FCDFEB75D4E}" srcOrd="0" destOrd="0" presId="urn:microsoft.com/office/officeart/2005/8/layout/pyramid1"/>
    <dgm:cxn modelId="{706E6C11-4D3E-4478-949C-643E7AB588C3}" type="presParOf" srcId="{CEFC6AA6-D82D-4AF1-9B17-1FCDFEB75D4E}" destId="{007F75E2-58C4-4BC3-8610-791A1A86E311}" srcOrd="0" destOrd="0" presId="urn:microsoft.com/office/officeart/2005/8/layout/pyramid1"/>
    <dgm:cxn modelId="{C189542F-5A11-48F6-AE86-C93108F6FF66}" type="presParOf" srcId="{CEFC6AA6-D82D-4AF1-9B17-1FCDFEB75D4E}" destId="{F20F156D-FB1F-44B3-9B68-C90102FCC3D8}" srcOrd="1" destOrd="0" presId="urn:microsoft.com/office/officeart/2005/8/layout/pyramid1"/>
    <dgm:cxn modelId="{8B62EA7B-239C-4EAD-B53B-9F0393F91372}" type="presParOf" srcId="{9E54DDD2-1DA5-4A91-8FBA-E06638EF1BB2}" destId="{3305BEE3-AC66-4430-918D-BA517C211DFC}" srcOrd="1" destOrd="0" presId="urn:microsoft.com/office/officeart/2005/8/layout/pyramid1"/>
    <dgm:cxn modelId="{A20C07B6-3793-4921-A88A-C0EA0164599A}" type="presParOf" srcId="{3305BEE3-AC66-4430-918D-BA517C211DFC}" destId="{7576BB3D-5EAD-40C4-ACA1-9C14CC47798E}" srcOrd="0" destOrd="0" presId="urn:microsoft.com/office/officeart/2005/8/layout/pyramid1"/>
    <dgm:cxn modelId="{DF50E858-F332-4CF7-AE02-83C9E88355EE}" type="presParOf" srcId="{3305BEE3-AC66-4430-918D-BA517C211DFC}" destId="{84A0F65D-16E0-4A8F-B96E-3B85C5842C86}" srcOrd="1" destOrd="0" presId="urn:microsoft.com/office/officeart/2005/8/layout/pyramid1"/>
    <dgm:cxn modelId="{4D3ED171-FB01-48A6-91E6-205593FA22BF}" type="presParOf" srcId="{9E54DDD2-1DA5-4A91-8FBA-E06638EF1BB2}" destId="{63E86C5B-A268-4916-84A6-E43FC0EE0EE7}" srcOrd="2" destOrd="0" presId="urn:microsoft.com/office/officeart/2005/8/layout/pyramid1"/>
    <dgm:cxn modelId="{5BF9205A-90A3-4537-A546-608887DFE138}" type="presParOf" srcId="{63E86C5B-A268-4916-84A6-E43FC0EE0EE7}" destId="{12E99076-14DD-4D32-A82A-66D3CCA85CC7}" srcOrd="0" destOrd="0" presId="urn:microsoft.com/office/officeart/2005/8/layout/pyramid1"/>
    <dgm:cxn modelId="{217ED396-4DC6-4CC7-8646-A0E9C45DE47C}" type="presParOf" srcId="{63E86C5B-A268-4916-84A6-E43FC0EE0EE7}" destId="{C1E65581-9B4D-46ED-8A55-AD04E9855628}" srcOrd="1" destOrd="0" presId="urn:microsoft.com/office/officeart/2005/8/layout/pyramid1"/>
    <dgm:cxn modelId="{0D6A962B-DF09-4409-BFD8-8C22F8658767}" type="presParOf" srcId="{9E54DDD2-1DA5-4A91-8FBA-E06638EF1BB2}" destId="{A1847D61-F16D-4901-AAFE-0E9EB25CD20D}" srcOrd="3" destOrd="0" presId="urn:microsoft.com/office/officeart/2005/8/layout/pyramid1"/>
    <dgm:cxn modelId="{782905B2-88E1-4708-AA7C-C85FF5FB0945}" type="presParOf" srcId="{A1847D61-F16D-4901-AAFE-0E9EB25CD20D}" destId="{7F2AAE0E-C17C-4FED-8B6B-B62C7BE4AB3F}" srcOrd="0" destOrd="0" presId="urn:microsoft.com/office/officeart/2005/8/layout/pyramid1"/>
    <dgm:cxn modelId="{F35BF0EA-EFF5-4ECA-82C1-C8044D5F1435}" type="presParOf" srcId="{A1847D61-F16D-4901-AAFE-0E9EB25CD20D}" destId="{1F02D012-1B31-4C1A-AF47-9BB2B5E4FC44}"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09FB75-705C-4E66-B0F6-43DB4DE48D1D}" type="doc">
      <dgm:prSet loTypeId="urn:microsoft.com/office/officeart/2005/8/layout/pyramid1" loCatId="pyramid" qsTypeId="urn:microsoft.com/office/officeart/2005/8/quickstyle/simple1" qsCatId="simple" csTypeId="urn:microsoft.com/office/officeart/2005/8/colors/colorful4" csCatId="colorful" phldr="1"/>
      <dgm:spPr/>
    </dgm:pt>
    <dgm:pt modelId="{C538163D-158D-4470-9430-5901F8F5DE86}">
      <dgm:prSet phldrT="[Text]" custT="1"/>
      <dgm:spPr>
        <a:solidFill>
          <a:schemeClr val="accent3"/>
        </a:solidFill>
      </dgm:spPr>
      <dgm:t>
        <a:bodyPr/>
        <a:lstStyle/>
        <a:p>
          <a:r>
            <a:rPr lang="en-GB" sz="1400" dirty="0"/>
            <a:t>Top-up – pupil specific agreed case by case (element 3)</a:t>
          </a:r>
        </a:p>
      </dgm:t>
    </dgm:pt>
    <dgm:pt modelId="{BE91D066-8E2D-49AF-A990-52363D0F33B5}" type="parTrans" cxnId="{856D9B72-EACB-49F0-9E49-7DD0F032B418}">
      <dgm:prSet/>
      <dgm:spPr/>
      <dgm:t>
        <a:bodyPr/>
        <a:lstStyle/>
        <a:p>
          <a:endParaRPr lang="en-GB" sz="1600"/>
        </a:p>
      </dgm:t>
    </dgm:pt>
    <dgm:pt modelId="{A54F5387-FD7A-4397-8188-83B6B9E75B01}" type="sibTrans" cxnId="{856D9B72-EACB-49F0-9E49-7DD0F032B418}">
      <dgm:prSet/>
      <dgm:spPr/>
      <dgm:t>
        <a:bodyPr/>
        <a:lstStyle/>
        <a:p>
          <a:endParaRPr lang="en-GB" sz="1600"/>
        </a:p>
      </dgm:t>
    </dgm:pt>
    <dgm:pt modelId="{07614C09-7835-45F8-B4C7-3762992F45C1}">
      <dgm:prSet phldrT="[Text]" custT="1"/>
      <dgm:spPr>
        <a:solidFill>
          <a:schemeClr val="accent4"/>
        </a:solidFill>
      </dgm:spPr>
      <dgm:t>
        <a:bodyPr/>
        <a:lstStyle/>
        <a:p>
          <a:r>
            <a:rPr lang="en-US" sz="1400" dirty="0"/>
            <a:t>Notional funding – equates to c£6000 per pupil (element 2)</a:t>
          </a:r>
          <a:endParaRPr lang="en-GB" sz="1400" dirty="0"/>
        </a:p>
      </dgm:t>
    </dgm:pt>
    <dgm:pt modelId="{90005F1F-0658-4F31-A348-10879EB5886B}" type="parTrans" cxnId="{0AFD003A-40EA-456A-8B1D-932C98AFC5E6}">
      <dgm:prSet/>
      <dgm:spPr/>
      <dgm:t>
        <a:bodyPr/>
        <a:lstStyle/>
        <a:p>
          <a:endParaRPr lang="en-GB" sz="1600"/>
        </a:p>
      </dgm:t>
    </dgm:pt>
    <dgm:pt modelId="{AF114E0A-5751-40E1-8208-2D2939FA3FF7}" type="sibTrans" cxnId="{0AFD003A-40EA-456A-8B1D-932C98AFC5E6}">
      <dgm:prSet/>
      <dgm:spPr/>
      <dgm:t>
        <a:bodyPr/>
        <a:lstStyle/>
        <a:p>
          <a:endParaRPr lang="en-GB" sz="1600"/>
        </a:p>
      </dgm:t>
    </dgm:pt>
    <dgm:pt modelId="{86A50AEB-54A9-4E90-8C63-C8FA1CF747E5}">
      <dgm:prSet phldrT="[Text]" custT="1"/>
      <dgm:spPr/>
      <dgm:t>
        <a:bodyPr/>
        <a:lstStyle/>
        <a:p>
          <a:r>
            <a:rPr lang="en-GB" sz="1400" dirty="0"/>
            <a:t>Place funding – equates to c£4000 per pupil (element 1)</a:t>
          </a:r>
        </a:p>
      </dgm:t>
    </dgm:pt>
    <dgm:pt modelId="{B4AA6535-B31C-4926-AB9C-DB7011C2F5CE}" type="parTrans" cxnId="{4645DE33-DE0D-4BA5-A865-3F50411BF50A}">
      <dgm:prSet/>
      <dgm:spPr/>
      <dgm:t>
        <a:bodyPr/>
        <a:lstStyle/>
        <a:p>
          <a:endParaRPr lang="en-GB" sz="1600"/>
        </a:p>
      </dgm:t>
    </dgm:pt>
    <dgm:pt modelId="{96C637D0-1EF8-4DC7-A1BD-CE88061DBA56}" type="sibTrans" cxnId="{4645DE33-DE0D-4BA5-A865-3F50411BF50A}">
      <dgm:prSet/>
      <dgm:spPr/>
      <dgm:t>
        <a:bodyPr/>
        <a:lstStyle/>
        <a:p>
          <a:endParaRPr lang="en-GB" sz="1600"/>
        </a:p>
      </dgm:t>
    </dgm:pt>
    <dgm:pt modelId="{9E54DDD2-1DA5-4A91-8FBA-E06638EF1BB2}" type="pres">
      <dgm:prSet presAssocID="{0209FB75-705C-4E66-B0F6-43DB4DE48D1D}" presName="Name0" presStyleCnt="0">
        <dgm:presLayoutVars>
          <dgm:dir/>
          <dgm:animLvl val="lvl"/>
          <dgm:resizeHandles val="exact"/>
        </dgm:presLayoutVars>
      </dgm:prSet>
      <dgm:spPr/>
    </dgm:pt>
    <dgm:pt modelId="{CEFC6AA6-D82D-4AF1-9B17-1FCDFEB75D4E}" type="pres">
      <dgm:prSet presAssocID="{C538163D-158D-4470-9430-5901F8F5DE86}" presName="Name8" presStyleCnt="0"/>
      <dgm:spPr/>
    </dgm:pt>
    <dgm:pt modelId="{007F75E2-58C4-4BC3-8610-791A1A86E311}" type="pres">
      <dgm:prSet presAssocID="{C538163D-158D-4470-9430-5901F8F5DE86}" presName="level" presStyleLbl="node1" presStyleIdx="0" presStyleCnt="3">
        <dgm:presLayoutVars>
          <dgm:chMax val="1"/>
          <dgm:bulletEnabled val="1"/>
        </dgm:presLayoutVars>
      </dgm:prSet>
      <dgm:spPr/>
    </dgm:pt>
    <dgm:pt modelId="{F20F156D-FB1F-44B3-9B68-C90102FCC3D8}" type="pres">
      <dgm:prSet presAssocID="{C538163D-158D-4470-9430-5901F8F5DE86}" presName="levelTx" presStyleLbl="revTx" presStyleIdx="0" presStyleCnt="0">
        <dgm:presLayoutVars>
          <dgm:chMax val="1"/>
          <dgm:bulletEnabled val="1"/>
        </dgm:presLayoutVars>
      </dgm:prSet>
      <dgm:spPr/>
    </dgm:pt>
    <dgm:pt modelId="{3305BEE3-AC66-4430-918D-BA517C211DFC}" type="pres">
      <dgm:prSet presAssocID="{07614C09-7835-45F8-B4C7-3762992F45C1}" presName="Name8" presStyleCnt="0"/>
      <dgm:spPr/>
    </dgm:pt>
    <dgm:pt modelId="{7576BB3D-5EAD-40C4-ACA1-9C14CC47798E}" type="pres">
      <dgm:prSet presAssocID="{07614C09-7835-45F8-B4C7-3762992F45C1}" presName="level" presStyleLbl="node1" presStyleIdx="1" presStyleCnt="3">
        <dgm:presLayoutVars>
          <dgm:chMax val="1"/>
          <dgm:bulletEnabled val="1"/>
        </dgm:presLayoutVars>
      </dgm:prSet>
      <dgm:spPr/>
    </dgm:pt>
    <dgm:pt modelId="{84A0F65D-16E0-4A8F-B96E-3B85C5842C86}" type="pres">
      <dgm:prSet presAssocID="{07614C09-7835-45F8-B4C7-3762992F45C1}" presName="levelTx" presStyleLbl="revTx" presStyleIdx="0" presStyleCnt="0">
        <dgm:presLayoutVars>
          <dgm:chMax val="1"/>
          <dgm:bulletEnabled val="1"/>
        </dgm:presLayoutVars>
      </dgm:prSet>
      <dgm:spPr/>
    </dgm:pt>
    <dgm:pt modelId="{A1847D61-F16D-4901-AAFE-0E9EB25CD20D}" type="pres">
      <dgm:prSet presAssocID="{86A50AEB-54A9-4E90-8C63-C8FA1CF747E5}" presName="Name8" presStyleCnt="0"/>
      <dgm:spPr/>
    </dgm:pt>
    <dgm:pt modelId="{7F2AAE0E-C17C-4FED-8B6B-B62C7BE4AB3F}" type="pres">
      <dgm:prSet presAssocID="{86A50AEB-54A9-4E90-8C63-C8FA1CF747E5}" presName="level" presStyleLbl="node1" presStyleIdx="2" presStyleCnt="3">
        <dgm:presLayoutVars>
          <dgm:chMax val="1"/>
          <dgm:bulletEnabled val="1"/>
        </dgm:presLayoutVars>
      </dgm:prSet>
      <dgm:spPr/>
    </dgm:pt>
    <dgm:pt modelId="{1F02D012-1B31-4C1A-AF47-9BB2B5E4FC44}" type="pres">
      <dgm:prSet presAssocID="{86A50AEB-54A9-4E90-8C63-C8FA1CF747E5}" presName="levelTx" presStyleLbl="revTx" presStyleIdx="0" presStyleCnt="0">
        <dgm:presLayoutVars>
          <dgm:chMax val="1"/>
          <dgm:bulletEnabled val="1"/>
        </dgm:presLayoutVars>
      </dgm:prSet>
      <dgm:spPr/>
    </dgm:pt>
  </dgm:ptLst>
  <dgm:cxnLst>
    <dgm:cxn modelId="{4645DE33-DE0D-4BA5-A865-3F50411BF50A}" srcId="{0209FB75-705C-4E66-B0F6-43DB4DE48D1D}" destId="{86A50AEB-54A9-4E90-8C63-C8FA1CF747E5}" srcOrd="2" destOrd="0" parTransId="{B4AA6535-B31C-4926-AB9C-DB7011C2F5CE}" sibTransId="{96C637D0-1EF8-4DC7-A1BD-CE88061DBA56}"/>
    <dgm:cxn modelId="{FC2C8136-20BD-4970-A4AB-70DC570D675B}" type="presOf" srcId="{0209FB75-705C-4E66-B0F6-43DB4DE48D1D}" destId="{9E54DDD2-1DA5-4A91-8FBA-E06638EF1BB2}" srcOrd="0" destOrd="0" presId="urn:microsoft.com/office/officeart/2005/8/layout/pyramid1"/>
    <dgm:cxn modelId="{0AFD003A-40EA-456A-8B1D-932C98AFC5E6}" srcId="{0209FB75-705C-4E66-B0F6-43DB4DE48D1D}" destId="{07614C09-7835-45F8-B4C7-3762992F45C1}" srcOrd="1" destOrd="0" parTransId="{90005F1F-0658-4F31-A348-10879EB5886B}" sibTransId="{AF114E0A-5751-40E1-8208-2D2939FA3FF7}"/>
    <dgm:cxn modelId="{0273B33A-3C56-423D-9492-335114DD85FF}" type="presOf" srcId="{86A50AEB-54A9-4E90-8C63-C8FA1CF747E5}" destId="{1F02D012-1B31-4C1A-AF47-9BB2B5E4FC44}" srcOrd="1" destOrd="0" presId="urn:microsoft.com/office/officeart/2005/8/layout/pyramid1"/>
    <dgm:cxn modelId="{C5823568-EC4A-4609-A9EE-D68A8AFE863E}" type="presOf" srcId="{C538163D-158D-4470-9430-5901F8F5DE86}" destId="{F20F156D-FB1F-44B3-9B68-C90102FCC3D8}" srcOrd="1" destOrd="0" presId="urn:microsoft.com/office/officeart/2005/8/layout/pyramid1"/>
    <dgm:cxn modelId="{E893096D-0C6F-4155-BF81-E80408AB5614}" type="presOf" srcId="{C538163D-158D-4470-9430-5901F8F5DE86}" destId="{007F75E2-58C4-4BC3-8610-791A1A86E311}" srcOrd="0" destOrd="0" presId="urn:microsoft.com/office/officeart/2005/8/layout/pyramid1"/>
    <dgm:cxn modelId="{856D9B72-EACB-49F0-9E49-7DD0F032B418}" srcId="{0209FB75-705C-4E66-B0F6-43DB4DE48D1D}" destId="{C538163D-158D-4470-9430-5901F8F5DE86}" srcOrd="0" destOrd="0" parTransId="{BE91D066-8E2D-49AF-A990-52363D0F33B5}" sibTransId="{A54F5387-FD7A-4397-8188-83B6B9E75B01}"/>
    <dgm:cxn modelId="{C2A86E84-FA0D-4136-A3B7-B64283DAE804}" type="presOf" srcId="{07614C09-7835-45F8-B4C7-3762992F45C1}" destId="{7576BB3D-5EAD-40C4-ACA1-9C14CC47798E}" srcOrd="0" destOrd="0" presId="urn:microsoft.com/office/officeart/2005/8/layout/pyramid1"/>
    <dgm:cxn modelId="{046A5B9A-4D3E-4D83-A193-6F0489AE5F8F}" type="presOf" srcId="{86A50AEB-54A9-4E90-8C63-C8FA1CF747E5}" destId="{7F2AAE0E-C17C-4FED-8B6B-B62C7BE4AB3F}" srcOrd="0" destOrd="0" presId="urn:microsoft.com/office/officeart/2005/8/layout/pyramid1"/>
    <dgm:cxn modelId="{0A8C7BFB-11D0-483A-9F56-E7B31D65CA49}" type="presOf" srcId="{07614C09-7835-45F8-B4C7-3762992F45C1}" destId="{84A0F65D-16E0-4A8F-B96E-3B85C5842C86}" srcOrd="1" destOrd="0" presId="urn:microsoft.com/office/officeart/2005/8/layout/pyramid1"/>
    <dgm:cxn modelId="{2BA53DF4-17C7-4F0C-AE8B-C5150B9C1117}" type="presParOf" srcId="{9E54DDD2-1DA5-4A91-8FBA-E06638EF1BB2}" destId="{CEFC6AA6-D82D-4AF1-9B17-1FCDFEB75D4E}" srcOrd="0" destOrd="0" presId="urn:microsoft.com/office/officeart/2005/8/layout/pyramid1"/>
    <dgm:cxn modelId="{706E6C11-4D3E-4478-949C-643E7AB588C3}" type="presParOf" srcId="{CEFC6AA6-D82D-4AF1-9B17-1FCDFEB75D4E}" destId="{007F75E2-58C4-4BC3-8610-791A1A86E311}" srcOrd="0" destOrd="0" presId="urn:microsoft.com/office/officeart/2005/8/layout/pyramid1"/>
    <dgm:cxn modelId="{C189542F-5A11-48F6-AE86-C93108F6FF66}" type="presParOf" srcId="{CEFC6AA6-D82D-4AF1-9B17-1FCDFEB75D4E}" destId="{F20F156D-FB1F-44B3-9B68-C90102FCC3D8}" srcOrd="1" destOrd="0" presId="urn:microsoft.com/office/officeart/2005/8/layout/pyramid1"/>
    <dgm:cxn modelId="{8B62EA7B-239C-4EAD-B53B-9F0393F91372}" type="presParOf" srcId="{9E54DDD2-1DA5-4A91-8FBA-E06638EF1BB2}" destId="{3305BEE3-AC66-4430-918D-BA517C211DFC}" srcOrd="1" destOrd="0" presId="urn:microsoft.com/office/officeart/2005/8/layout/pyramid1"/>
    <dgm:cxn modelId="{A20C07B6-3793-4921-A88A-C0EA0164599A}" type="presParOf" srcId="{3305BEE3-AC66-4430-918D-BA517C211DFC}" destId="{7576BB3D-5EAD-40C4-ACA1-9C14CC47798E}" srcOrd="0" destOrd="0" presId="urn:microsoft.com/office/officeart/2005/8/layout/pyramid1"/>
    <dgm:cxn modelId="{DF50E858-F332-4CF7-AE02-83C9E88355EE}" type="presParOf" srcId="{3305BEE3-AC66-4430-918D-BA517C211DFC}" destId="{84A0F65D-16E0-4A8F-B96E-3B85C5842C86}" srcOrd="1" destOrd="0" presId="urn:microsoft.com/office/officeart/2005/8/layout/pyramid1"/>
    <dgm:cxn modelId="{0D6A962B-DF09-4409-BFD8-8C22F8658767}" type="presParOf" srcId="{9E54DDD2-1DA5-4A91-8FBA-E06638EF1BB2}" destId="{A1847D61-F16D-4901-AAFE-0E9EB25CD20D}" srcOrd="2" destOrd="0" presId="urn:microsoft.com/office/officeart/2005/8/layout/pyramid1"/>
    <dgm:cxn modelId="{782905B2-88E1-4708-AA7C-C85FF5FB0945}" type="presParOf" srcId="{A1847D61-F16D-4901-AAFE-0E9EB25CD20D}" destId="{7F2AAE0E-C17C-4FED-8B6B-B62C7BE4AB3F}" srcOrd="0" destOrd="0" presId="urn:microsoft.com/office/officeart/2005/8/layout/pyramid1"/>
    <dgm:cxn modelId="{F35BF0EA-EFF5-4ECA-82C1-C8044D5F1435}" type="presParOf" srcId="{A1847D61-F16D-4901-AAFE-0E9EB25CD20D}" destId="{1F02D012-1B31-4C1A-AF47-9BB2B5E4FC4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C1AF7B-58E6-4D8A-A2F2-64EF3A6BD3B7}" type="doc">
      <dgm:prSet loTypeId="urn:microsoft.com/office/officeart/2005/8/layout/hProcess9" loCatId="process" qsTypeId="urn:microsoft.com/office/officeart/2005/8/quickstyle/simple4" qsCatId="simple" csTypeId="urn:microsoft.com/office/officeart/2005/8/colors/colorful1" csCatId="colorful" phldr="1"/>
      <dgm:spPr/>
    </dgm:pt>
    <dgm:pt modelId="{62A45E9B-2A73-4E04-A19E-BC95C771733C}">
      <dgm:prSet phldrT="[Text]"/>
      <dgm:spPr/>
      <dgm:t>
        <a:bodyPr/>
        <a:lstStyle/>
        <a:p>
          <a:r>
            <a:rPr lang="en-GB" dirty="0"/>
            <a:t>Application from setting</a:t>
          </a:r>
        </a:p>
      </dgm:t>
    </dgm:pt>
    <dgm:pt modelId="{E37E1F62-F20F-43FF-9F46-8078C4910B51}" type="parTrans" cxnId="{F05C021B-8439-43C5-ABF1-E1E439256E7C}">
      <dgm:prSet/>
      <dgm:spPr/>
      <dgm:t>
        <a:bodyPr/>
        <a:lstStyle/>
        <a:p>
          <a:endParaRPr lang="en-GB"/>
        </a:p>
      </dgm:t>
    </dgm:pt>
    <dgm:pt modelId="{AEF7CA0E-DE66-4FD5-AECE-BE9DD9DBD443}" type="sibTrans" cxnId="{F05C021B-8439-43C5-ABF1-E1E439256E7C}">
      <dgm:prSet/>
      <dgm:spPr/>
      <dgm:t>
        <a:bodyPr/>
        <a:lstStyle/>
        <a:p>
          <a:endParaRPr lang="en-GB"/>
        </a:p>
      </dgm:t>
    </dgm:pt>
    <dgm:pt modelId="{63A348C8-C50B-45C1-B683-EF7AA9496152}">
      <dgm:prSet phldrT="[Text]"/>
      <dgm:spPr/>
      <dgm:t>
        <a:bodyPr/>
        <a:lstStyle/>
        <a:p>
          <a:r>
            <a:rPr lang="en-GB" dirty="0">
              <a:solidFill>
                <a:schemeClr val="tx1"/>
              </a:solidFill>
            </a:rPr>
            <a:t>Decision making by officer</a:t>
          </a:r>
        </a:p>
      </dgm:t>
    </dgm:pt>
    <dgm:pt modelId="{7F4B069C-9C2F-4A30-9ECE-1CC6FCFCD95D}" type="parTrans" cxnId="{140E074E-71DE-4F71-9E3C-16E7AFEAC5F9}">
      <dgm:prSet/>
      <dgm:spPr/>
      <dgm:t>
        <a:bodyPr/>
        <a:lstStyle/>
        <a:p>
          <a:endParaRPr lang="en-GB"/>
        </a:p>
      </dgm:t>
    </dgm:pt>
    <dgm:pt modelId="{6AEAB96A-1E2C-4748-B0C1-5721EDF8F78C}" type="sibTrans" cxnId="{140E074E-71DE-4F71-9E3C-16E7AFEAC5F9}">
      <dgm:prSet/>
      <dgm:spPr/>
      <dgm:t>
        <a:bodyPr/>
        <a:lstStyle/>
        <a:p>
          <a:endParaRPr lang="en-GB"/>
        </a:p>
      </dgm:t>
    </dgm:pt>
    <dgm:pt modelId="{2F8AE128-E733-43CB-9AEB-84A7B87220CB}">
      <dgm:prSet phldrT="[Text]"/>
      <dgm:spPr/>
      <dgm:t>
        <a:bodyPr/>
        <a:lstStyle/>
        <a:p>
          <a:r>
            <a:rPr lang="en-GB" dirty="0"/>
            <a:t>Approval from manager</a:t>
          </a:r>
        </a:p>
      </dgm:t>
    </dgm:pt>
    <dgm:pt modelId="{EB017F3A-CE68-4794-AA00-95142157D15F}" type="parTrans" cxnId="{F26E4AE2-B191-4846-B3EA-C2C4E798053F}">
      <dgm:prSet/>
      <dgm:spPr/>
      <dgm:t>
        <a:bodyPr/>
        <a:lstStyle/>
        <a:p>
          <a:endParaRPr lang="en-GB"/>
        </a:p>
      </dgm:t>
    </dgm:pt>
    <dgm:pt modelId="{5970DFC8-098C-4E10-8F62-841ED6887FED}" type="sibTrans" cxnId="{F26E4AE2-B191-4846-B3EA-C2C4E798053F}">
      <dgm:prSet/>
      <dgm:spPr/>
      <dgm:t>
        <a:bodyPr/>
        <a:lstStyle/>
        <a:p>
          <a:endParaRPr lang="en-GB"/>
        </a:p>
      </dgm:t>
    </dgm:pt>
    <dgm:pt modelId="{95892019-064E-49AC-AB35-955AC7EC47C9}">
      <dgm:prSet phldrT="[Text]"/>
      <dgm:spPr/>
      <dgm:t>
        <a:bodyPr/>
        <a:lstStyle/>
        <a:p>
          <a:r>
            <a:rPr lang="en-GB" dirty="0"/>
            <a:t>Inputting for payment</a:t>
          </a:r>
        </a:p>
      </dgm:t>
    </dgm:pt>
    <dgm:pt modelId="{10A329C6-D63C-4740-9B71-90A8F8856731}" type="parTrans" cxnId="{1D6660A0-6ECB-482D-A24A-6144FAB5CEC2}">
      <dgm:prSet/>
      <dgm:spPr/>
      <dgm:t>
        <a:bodyPr/>
        <a:lstStyle/>
        <a:p>
          <a:endParaRPr lang="en-GB"/>
        </a:p>
      </dgm:t>
    </dgm:pt>
    <dgm:pt modelId="{7B433A6A-C925-4937-8796-BBAB919696C3}" type="sibTrans" cxnId="{1D6660A0-6ECB-482D-A24A-6144FAB5CEC2}">
      <dgm:prSet/>
      <dgm:spPr/>
      <dgm:t>
        <a:bodyPr/>
        <a:lstStyle/>
        <a:p>
          <a:endParaRPr lang="en-GB"/>
        </a:p>
      </dgm:t>
    </dgm:pt>
    <dgm:pt modelId="{B2928CC9-027E-4DA4-B309-D311A5D57506}">
      <dgm:prSet phldrT="[Text]"/>
      <dgm:spPr/>
      <dgm:t>
        <a:bodyPr/>
        <a:lstStyle/>
        <a:p>
          <a:r>
            <a:rPr lang="en-GB" dirty="0"/>
            <a:t>School is notified</a:t>
          </a:r>
        </a:p>
      </dgm:t>
    </dgm:pt>
    <dgm:pt modelId="{584DB273-C15A-4DB3-B0B1-32275460C247}" type="parTrans" cxnId="{4DC10D49-FD89-4E92-9B7A-1AD8CF2BFB1C}">
      <dgm:prSet/>
      <dgm:spPr/>
      <dgm:t>
        <a:bodyPr/>
        <a:lstStyle/>
        <a:p>
          <a:endParaRPr lang="en-GB"/>
        </a:p>
      </dgm:t>
    </dgm:pt>
    <dgm:pt modelId="{50E3A9CD-A1CE-4BDB-899D-7D6E6C52C1D6}" type="sibTrans" cxnId="{4DC10D49-FD89-4E92-9B7A-1AD8CF2BFB1C}">
      <dgm:prSet/>
      <dgm:spPr/>
      <dgm:t>
        <a:bodyPr/>
        <a:lstStyle/>
        <a:p>
          <a:endParaRPr lang="en-GB"/>
        </a:p>
      </dgm:t>
    </dgm:pt>
    <dgm:pt modelId="{6C3117BF-BCCD-4DA3-94FB-DC57BCFE713C}">
      <dgm:prSet phldrT="[Text]"/>
      <dgm:spPr/>
      <dgm:t>
        <a:bodyPr/>
        <a:lstStyle/>
        <a:p>
          <a:r>
            <a:rPr lang="en-GB" dirty="0"/>
            <a:t>Quarterly schedule and Payment</a:t>
          </a:r>
        </a:p>
      </dgm:t>
    </dgm:pt>
    <dgm:pt modelId="{C7F99421-E469-4D44-9B9D-70B90C92ABAB}" type="parTrans" cxnId="{2AC1EF98-36F1-4C04-BACF-F14600BCAAC2}">
      <dgm:prSet/>
      <dgm:spPr/>
      <dgm:t>
        <a:bodyPr/>
        <a:lstStyle/>
        <a:p>
          <a:endParaRPr lang="en-GB"/>
        </a:p>
      </dgm:t>
    </dgm:pt>
    <dgm:pt modelId="{A72A1FF0-3DC2-4A83-9162-5BA3D381E97F}" type="sibTrans" cxnId="{2AC1EF98-36F1-4C04-BACF-F14600BCAAC2}">
      <dgm:prSet/>
      <dgm:spPr/>
      <dgm:t>
        <a:bodyPr/>
        <a:lstStyle/>
        <a:p>
          <a:endParaRPr lang="en-GB"/>
        </a:p>
      </dgm:t>
    </dgm:pt>
    <dgm:pt modelId="{6BDA5AA3-2BE7-482C-93CA-73435E087028}" type="pres">
      <dgm:prSet presAssocID="{95C1AF7B-58E6-4D8A-A2F2-64EF3A6BD3B7}" presName="CompostProcess" presStyleCnt="0">
        <dgm:presLayoutVars>
          <dgm:dir/>
          <dgm:resizeHandles val="exact"/>
        </dgm:presLayoutVars>
      </dgm:prSet>
      <dgm:spPr/>
    </dgm:pt>
    <dgm:pt modelId="{E0A44498-B69F-43CB-807A-F82B7525CC1B}" type="pres">
      <dgm:prSet presAssocID="{95C1AF7B-58E6-4D8A-A2F2-64EF3A6BD3B7}" presName="arrow" presStyleLbl="bgShp" presStyleIdx="0" presStyleCnt="1"/>
      <dgm:spPr>
        <a:solidFill>
          <a:schemeClr val="accent2">
            <a:lumMod val="20000"/>
            <a:lumOff val="80000"/>
          </a:schemeClr>
        </a:solidFill>
        <a:effectLst/>
      </dgm:spPr>
    </dgm:pt>
    <dgm:pt modelId="{3E6F995B-DDA9-4E19-845A-DEB58EEC9F94}" type="pres">
      <dgm:prSet presAssocID="{95C1AF7B-58E6-4D8A-A2F2-64EF3A6BD3B7}" presName="linearProcess" presStyleCnt="0"/>
      <dgm:spPr/>
    </dgm:pt>
    <dgm:pt modelId="{574C3D2B-6C0D-45C9-9936-AD39DD88CEBA}" type="pres">
      <dgm:prSet presAssocID="{62A45E9B-2A73-4E04-A19E-BC95C771733C}" presName="textNode" presStyleLbl="node1" presStyleIdx="0" presStyleCnt="6">
        <dgm:presLayoutVars>
          <dgm:bulletEnabled val="1"/>
        </dgm:presLayoutVars>
      </dgm:prSet>
      <dgm:spPr>
        <a:prstGeom prst="rect">
          <a:avLst/>
        </a:prstGeom>
      </dgm:spPr>
    </dgm:pt>
    <dgm:pt modelId="{E877E2E4-7523-4347-88A6-8E1283BFC241}" type="pres">
      <dgm:prSet presAssocID="{AEF7CA0E-DE66-4FD5-AECE-BE9DD9DBD443}" presName="sibTrans" presStyleCnt="0"/>
      <dgm:spPr/>
    </dgm:pt>
    <dgm:pt modelId="{853FB69D-47AB-4DE3-B539-BA83BFEC6994}" type="pres">
      <dgm:prSet presAssocID="{63A348C8-C50B-45C1-B683-EF7AA9496152}" presName="textNode" presStyleLbl="node1" presStyleIdx="1" presStyleCnt="6">
        <dgm:presLayoutVars>
          <dgm:bulletEnabled val="1"/>
        </dgm:presLayoutVars>
      </dgm:prSet>
      <dgm:spPr>
        <a:prstGeom prst="rect">
          <a:avLst/>
        </a:prstGeom>
      </dgm:spPr>
    </dgm:pt>
    <dgm:pt modelId="{6CEF79C3-696F-4448-A7AD-2B82578CD072}" type="pres">
      <dgm:prSet presAssocID="{6AEAB96A-1E2C-4748-B0C1-5721EDF8F78C}" presName="sibTrans" presStyleCnt="0"/>
      <dgm:spPr/>
    </dgm:pt>
    <dgm:pt modelId="{6D8B845C-B4F1-4947-B12F-22C2234556DD}" type="pres">
      <dgm:prSet presAssocID="{2F8AE128-E733-43CB-9AEB-84A7B87220CB}" presName="textNode" presStyleLbl="node1" presStyleIdx="2" presStyleCnt="6">
        <dgm:presLayoutVars>
          <dgm:bulletEnabled val="1"/>
        </dgm:presLayoutVars>
      </dgm:prSet>
      <dgm:spPr>
        <a:prstGeom prst="rect">
          <a:avLst/>
        </a:prstGeom>
      </dgm:spPr>
    </dgm:pt>
    <dgm:pt modelId="{CDAECDC0-AA6C-4C54-B12F-89AD25D06312}" type="pres">
      <dgm:prSet presAssocID="{5970DFC8-098C-4E10-8F62-841ED6887FED}" presName="sibTrans" presStyleCnt="0"/>
      <dgm:spPr/>
    </dgm:pt>
    <dgm:pt modelId="{89CFFE94-65C0-4D6B-B09C-CB9DCC545548}" type="pres">
      <dgm:prSet presAssocID="{95892019-064E-49AC-AB35-955AC7EC47C9}" presName="textNode" presStyleLbl="node1" presStyleIdx="3" presStyleCnt="6">
        <dgm:presLayoutVars>
          <dgm:bulletEnabled val="1"/>
        </dgm:presLayoutVars>
      </dgm:prSet>
      <dgm:spPr>
        <a:prstGeom prst="rect">
          <a:avLst/>
        </a:prstGeom>
      </dgm:spPr>
    </dgm:pt>
    <dgm:pt modelId="{3B6E5D3B-6235-406E-A231-BBF091D1D2BF}" type="pres">
      <dgm:prSet presAssocID="{7B433A6A-C925-4937-8796-BBAB919696C3}" presName="sibTrans" presStyleCnt="0"/>
      <dgm:spPr/>
    </dgm:pt>
    <dgm:pt modelId="{ED17D8F6-80A2-4CD2-9F71-1CFD299779E3}" type="pres">
      <dgm:prSet presAssocID="{B2928CC9-027E-4DA4-B309-D311A5D57506}" presName="textNode" presStyleLbl="node1" presStyleIdx="4" presStyleCnt="6">
        <dgm:presLayoutVars>
          <dgm:bulletEnabled val="1"/>
        </dgm:presLayoutVars>
      </dgm:prSet>
      <dgm:spPr>
        <a:prstGeom prst="rect">
          <a:avLst/>
        </a:prstGeom>
      </dgm:spPr>
    </dgm:pt>
    <dgm:pt modelId="{12C22DB2-633B-48C9-8193-A520D8B8FAD1}" type="pres">
      <dgm:prSet presAssocID="{50E3A9CD-A1CE-4BDB-899D-7D6E6C52C1D6}" presName="sibTrans" presStyleCnt="0"/>
      <dgm:spPr/>
    </dgm:pt>
    <dgm:pt modelId="{422B0EBB-1CC4-4CDF-BBC3-8D0DA48B9D36}" type="pres">
      <dgm:prSet presAssocID="{6C3117BF-BCCD-4DA3-94FB-DC57BCFE713C}" presName="textNode" presStyleLbl="node1" presStyleIdx="5" presStyleCnt="6">
        <dgm:presLayoutVars>
          <dgm:bulletEnabled val="1"/>
        </dgm:presLayoutVars>
      </dgm:prSet>
      <dgm:spPr>
        <a:prstGeom prst="rect">
          <a:avLst/>
        </a:prstGeom>
      </dgm:spPr>
    </dgm:pt>
  </dgm:ptLst>
  <dgm:cxnLst>
    <dgm:cxn modelId="{625EE110-A675-49FE-A112-7F3828BF1F09}" type="presOf" srcId="{63A348C8-C50B-45C1-B683-EF7AA9496152}" destId="{853FB69D-47AB-4DE3-B539-BA83BFEC6994}" srcOrd="0" destOrd="0" presId="urn:microsoft.com/office/officeart/2005/8/layout/hProcess9"/>
    <dgm:cxn modelId="{F05C021B-8439-43C5-ABF1-E1E439256E7C}" srcId="{95C1AF7B-58E6-4D8A-A2F2-64EF3A6BD3B7}" destId="{62A45E9B-2A73-4E04-A19E-BC95C771733C}" srcOrd="0" destOrd="0" parTransId="{E37E1F62-F20F-43FF-9F46-8078C4910B51}" sibTransId="{AEF7CA0E-DE66-4FD5-AECE-BE9DD9DBD443}"/>
    <dgm:cxn modelId="{4DC10D49-FD89-4E92-9B7A-1AD8CF2BFB1C}" srcId="{95C1AF7B-58E6-4D8A-A2F2-64EF3A6BD3B7}" destId="{B2928CC9-027E-4DA4-B309-D311A5D57506}" srcOrd="4" destOrd="0" parTransId="{584DB273-C15A-4DB3-B0B1-32275460C247}" sibTransId="{50E3A9CD-A1CE-4BDB-899D-7D6E6C52C1D6}"/>
    <dgm:cxn modelId="{8586936C-AFB8-40BA-A771-0332DD465B5E}" type="presOf" srcId="{6C3117BF-BCCD-4DA3-94FB-DC57BCFE713C}" destId="{422B0EBB-1CC4-4CDF-BBC3-8D0DA48B9D36}" srcOrd="0" destOrd="0" presId="urn:microsoft.com/office/officeart/2005/8/layout/hProcess9"/>
    <dgm:cxn modelId="{140E074E-71DE-4F71-9E3C-16E7AFEAC5F9}" srcId="{95C1AF7B-58E6-4D8A-A2F2-64EF3A6BD3B7}" destId="{63A348C8-C50B-45C1-B683-EF7AA9496152}" srcOrd="1" destOrd="0" parTransId="{7F4B069C-9C2F-4A30-9ECE-1CC6FCFCD95D}" sibTransId="{6AEAB96A-1E2C-4748-B0C1-5721EDF8F78C}"/>
    <dgm:cxn modelId="{3EEC9D6F-91D8-4B80-B7F3-76EDFC41EFFC}" type="presOf" srcId="{2F8AE128-E733-43CB-9AEB-84A7B87220CB}" destId="{6D8B845C-B4F1-4947-B12F-22C2234556DD}" srcOrd="0" destOrd="0" presId="urn:microsoft.com/office/officeart/2005/8/layout/hProcess9"/>
    <dgm:cxn modelId="{A0EBD476-5E52-4053-948F-1FACE9A58A85}" type="presOf" srcId="{B2928CC9-027E-4DA4-B309-D311A5D57506}" destId="{ED17D8F6-80A2-4CD2-9F71-1CFD299779E3}" srcOrd="0" destOrd="0" presId="urn:microsoft.com/office/officeart/2005/8/layout/hProcess9"/>
    <dgm:cxn modelId="{39666589-4E93-4117-90B4-2D946F6D9DD3}" type="presOf" srcId="{95C1AF7B-58E6-4D8A-A2F2-64EF3A6BD3B7}" destId="{6BDA5AA3-2BE7-482C-93CA-73435E087028}" srcOrd="0" destOrd="0" presId="urn:microsoft.com/office/officeart/2005/8/layout/hProcess9"/>
    <dgm:cxn modelId="{2AC1EF98-36F1-4C04-BACF-F14600BCAAC2}" srcId="{95C1AF7B-58E6-4D8A-A2F2-64EF3A6BD3B7}" destId="{6C3117BF-BCCD-4DA3-94FB-DC57BCFE713C}" srcOrd="5" destOrd="0" parTransId="{C7F99421-E469-4D44-9B9D-70B90C92ABAB}" sibTransId="{A72A1FF0-3DC2-4A83-9162-5BA3D381E97F}"/>
    <dgm:cxn modelId="{1D6660A0-6ECB-482D-A24A-6144FAB5CEC2}" srcId="{95C1AF7B-58E6-4D8A-A2F2-64EF3A6BD3B7}" destId="{95892019-064E-49AC-AB35-955AC7EC47C9}" srcOrd="3" destOrd="0" parTransId="{10A329C6-D63C-4740-9B71-90A8F8856731}" sibTransId="{7B433A6A-C925-4937-8796-BBAB919696C3}"/>
    <dgm:cxn modelId="{DA30F0B4-C359-4AF9-A31A-B76D854BD17E}" type="presOf" srcId="{95892019-064E-49AC-AB35-955AC7EC47C9}" destId="{89CFFE94-65C0-4D6B-B09C-CB9DCC545548}" srcOrd="0" destOrd="0" presId="urn:microsoft.com/office/officeart/2005/8/layout/hProcess9"/>
    <dgm:cxn modelId="{3B12D5BD-D2F2-4C64-895F-1DFC76C000C0}" type="presOf" srcId="{62A45E9B-2A73-4E04-A19E-BC95C771733C}" destId="{574C3D2B-6C0D-45C9-9936-AD39DD88CEBA}" srcOrd="0" destOrd="0" presId="urn:microsoft.com/office/officeart/2005/8/layout/hProcess9"/>
    <dgm:cxn modelId="{F26E4AE2-B191-4846-B3EA-C2C4E798053F}" srcId="{95C1AF7B-58E6-4D8A-A2F2-64EF3A6BD3B7}" destId="{2F8AE128-E733-43CB-9AEB-84A7B87220CB}" srcOrd="2" destOrd="0" parTransId="{EB017F3A-CE68-4794-AA00-95142157D15F}" sibTransId="{5970DFC8-098C-4E10-8F62-841ED6887FED}"/>
    <dgm:cxn modelId="{279F88C3-47EB-4E90-9ABE-711A1D3C59C2}" type="presParOf" srcId="{6BDA5AA3-2BE7-482C-93CA-73435E087028}" destId="{E0A44498-B69F-43CB-807A-F82B7525CC1B}" srcOrd="0" destOrd="0" presId="urn:microsoft.com/office/officeart/2005/8/layout/hProcess9"/>
    <dgm:cxn modelId="{963EADBB-496E-42CA-A352-81D62F9DB58E}" type="presParOf" srcId="{6BDA5AA3-2BE7-482C-93CA-73435E087028}" destId="{3E6F995B-DDA9-4E19-845A-DEB58EEC9F94}" srcOrd="1" destOrd="0" presId="urn:microsoft.com/office/officeart/2005/8/layout/hProcess9"/>
    <dgm:cxn modelId="{172DB9A7-F489-41A2-87C8-F10301AE411F}" type="presParOf" srcId="{3E6F995B-DDA9-4E19-845A-DEB58EEC9F94}" destId="{574C3D2B-6C0D-45C9-9936-AD39DD88CEBA}" srcOrd="0" destOrd="0" presId="urn:microsoft.com/office/officeart/2005/8/layout/hProcess9"/>
    <dgm:cxn modelId="{CA970B64-F9DF-4EDE-A546-BBE2302F5EC0}" type="presParOf" srcId="{3E6F995B-DDA9-4E19-845A-DEB58EEC9F94}" destId="{E877E2E4-7523-4347-88A6-8E1283BFC241}" srcOrd="1" destOrd="0" presId="urn:microsoft.com/office/officeart/2005/8/layout/hProcess9"/>
    <dgm:cxn modelId="{6A8A85E6-5D28-4808-81A9-B34D90C02813}" type="presParOf" srcId="{3E6F995B-DDA9-4E19-845A-DEB58EEC9F94}" destId="{853FB69D-47AB-4DE3-B539-BA83BFEC6994}" srcOrd="2" destOrd="0" presId="urn:microsoft.com/office/officeart/2005/8/layout/hProcess9"/>
    <dgm:cxn modelId="{A1D42E63-84A9-4878-8CC7-50CA5C721B7A}" type="presParOf" srcId="{3E6F995B-DDA9-4E19-845A-DEB58EEC9F94}" destId="{6CEF79C3-696F-4448-A7AD-2B82578CD072}" srcOrd="3" destOrd="0" presId="urn:microsoft.com/office/officeart/2005/8/layout/hProcess9"/>
    <dgm:cxn modelId="{6864AC02-BCDA-4960-B90A-AA440B6999E2}" type="presParOf" srcId="{3E6F995B-DDA9-4E19-845A-DEB58EEC9F94}" destId="{6D8B845C-B4F1-4947-B12F-22C2234556DD}" srcOrd="4" destOrd="0" presId="urn:microsoft.com/office/officeart/2005/8/layout/hProcess9"/>
    <dgm:cxn modelId="{EC5A358B-96AB-41EA-9909-9C66FBEE8FF8}" type="presParOf" srcId="{3E6F995B-DDA9-4E19-845A-DEB58EEC9F94}" destId="{CDAECDC0-AA6C-4C54-B12F-89AD25D06312}" srcOrd="5" destOrd="0" presId="urn:microsoft.com/office/officeart/2005/8/layout/hProcess9"/>
    <dgm:cxn modelId="{51B32BB5-4261-4472-89EF-20499FDE5794}" type="presParOf" srcId="{3E6F995B-DDA9-4E19-845A-DEB58EEC9F94}" destId="{89CFFE94-65C0-4D6B-B09C-CB9DCC545548}" srcOrd="6" destOrd="0" presId="urn:microsoft.com/office/officeart/2005/8/layout/hProcess9"/>
    <dgm:cxn modelId="{40258F66-ED2C-4E9F-8097-F47CD0E837E6}" type="presParOf" srcId="{3E6F995B-DDA9-4E19-845A-DEB58EEC9F94}" destId="{3B6E5D3B-6235-406E-A231-BBF091D1D2BF}" srcOrd="7" destOrd="0" presId="urn:microsoft.com/office/officeart/2005/8/layout/hProcess9"/>
    <dgm:cxn modelId="{94673287-5292-460E-9E1C-C9907C837DEE}" type="presParOf" srcId="{3E6F995B-DDA9-4E19-845A-DEB58EEC9F94}" destId="{ED17D8F6-80A2-4CD2-9F71-1CFD299779E3}" srcOrd="8" destOrd="0" presId="urn:microsoft.com/office/officeart/2005/8/layout/hProcess9"/>
    <dgm:cxn modelId="{C0D552B3-F668-464B-AFDD-07A51E936BF0}" type="presParOf" srcId="{3E6F995B-DDA9-4E19-845A-DEB58EEC9F94}" destId="{12C22DB2-633B-48C9-8193-A520D8B8FAD1}" srcOrd="9" destOrd="0" presId="urn:microsoft.com/office/officeart/2005/8/layout/hProcess9"/>
    <dgm:cxn modelId="{6DB1696F-E373-4F4E-B3FE-76CEFBF4B7B2}" type="presParOf" srcId="{3E6F995B-DDA9-4E19-845A-DEB58EEC9F94}" destId="{422B0EBB-1CC4-4CDF-BBC3-8D0DA48B9D36}"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7F75E2-58C4-4BC3-8610-791A1A86E311}">
      <dsp:nvSpPr>
        <dsp:cNvPr id="0" name=""/>
        <dsp:cNvSpPr/>
      </dsp:nvSpPr>
      <dsp:spPr>
        <a:xfrm>
          <a:off x="1431159" y="0"/>
          <a:ext cx="954106" cy="921027"/>
        </a:xfrm>
        <a:prstGeom prst="trapezoid">
          <a:avLst>
            <a:gd name="adj" fmla="val 51796"/>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effectLst/>
            </a:rPr>
            <a:t>Top up – pupil specific agreed case by case (exceptional needs)</a:t>
          </a:r>
        </a:p>
      </dsp:txBody>
      <dsp:txXfrm>
        <a:off x="1431159" y="0"/>
        <a:ext cx="954106" cy="921027"/>
      </dsp:txXfrm>
    </dsp:sp>
    <dsp:sp modelId="{7576BB3D-5EAD-40C4-ACA1-9C14CC47798E}">
      <dsp:nvSpPr>
        <dsp:cNvPr id="0" name=""/>
        <dsp:cNvSpPr/>
      </dsp:nvSpPr>
      <dsp:spPr>
        <a:xfrm>
          <a:off x="954106" y="921027"/>
          <a:ext cx="1908212" cy="921027"/>
        </a:xfrm>
        <a:prstGeom prst="trapezoid">
          <a:avLst>
            <a:gd name="adj" fmla="val 51796"/>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Funding to support pupils based on a pre-determined band value  (element 3)</a:t>
          </a:r>
          <a:endParaRPr lang="en-GB" sz="1200" kern="1200" dirty="0"/>
        </a:p>
      </dsp:txBody>
      <dsp:txXfrm>
        <a:off x="1288043" y="921027"/>
        <a:ext cx="1240337" cy="921027"/>
      </dsp:txXfrm>
    </dsp:sp>
    <dsp:sp modelId="{12E99076-14DD-4D32-A82A-66D3CCA85CC7}">
      <dsp:nvSpPr>
        <dsp:cNvPr id="0" name=""/>
        <dsp:cNvSpPr/>
      </dsp:nvSpPr>
      <dsp:spPr>
        <a:xfrm>
          <a:off x="477052" y="1842054"/>
          <a:ext cx="2862318" cy="921027"/>
        </a:xfrm>
        <a:prstGeom prst="trapezoid">
          <a:avLst>
            <a:gd name="adj" fmla="val 51796"/>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Notional funding – equates to c£6000 per pupil (element 2)</a:t>
          </a:r>
          <a:endParaRPr lang="en-GB" sz="1200" kern="1200" dirty="0"/>
        </a:p>
      </dsp:txBody>
      <dsp:txXfrm>
        <a:off x="977958" y="1842054"/>
        <a:ext cx="1860506" cy="921027"/>
      </dsp:txXfrm>
    </dsp:sp>
    <dsp:sp modelId="{7F2AAE0E-C17C-4FED-8B6B-B62C7BE4AB3F}">
      <dsp:nvSpPr>
        <dsp:cNvPr id="0" name=""/>
        <dsp:cNvSpPr/>
      </dsp:nvSpPr>
      <dsp:spPr>
        <a:xfrm>
          <a:off x="0" y="2763082"/>
          <a:ext cx="3816424" cy="921027"/>
        </a:xfrm>
        <a:prstGeom prst="trapezoid">
          <a:avLst>
            <a:gd name="adj" fmla="val 51796"/>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Place funding – equates to c£4,000 per pupil (elements 1)</a:t>
          </a:r>
        </a:p>
      </dsp:txBody>
      <dsp:txXfrm>
        <a:off x="667874" y="2763082"/>
        <a:ext cx="2480675" cy="9210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7F75E2-58C4-4BC3-8610-791A1A86E311}">
      <dsp:nvSpPr>
        <dsp:cNvPr id="0" name=""/>
        <dsp:cNvSpPr/>
      </dsp:nvSpPr>
      <dsp:spPr>
        <a:xfrm>
          <a:off x="1272141" y="0"/>
          <a:ext cx="1272141" cy="1228036"/>
        </a:xfrm>
        <a:prstGeom prst="trapezoid">
          <a:avLst>
            <a:gd name="adj" fmla="val 51796"/>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Top-up – pupil specific agreed case by case (element 3)</a:t>
          </a:r>
        </a:p>
      </dsp:txBody>
      <dsp:txXfrm>
        <a:off x="1272141" y="0"/>
        <a:ext cx="1272141" cy="1228036"/>
      </dsp:txXfrm>
    </dsp:sp>
    <dsp:sp modelId="{7576BB3D-5EAD-40C4-ACA1-9C14CC47798E}">
      <dsp:nvSpPr>
        <dsp:cNvPr id="0" name=""/>
        <dsp:cNvSpPr/>
      </dsp:nvSpPr>
      <dsp:spPr>
        <a:xfrm>
          <a:off x="636070" y="1228036"/>
          <a:ext cx="2544282" cy="1228036"/>
        </a:xfrm>
        <a:prstGeom prst="trapezoid">
          <a:avLst>
            <a:gd name="adj" fmla="val 51796"/>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Notional funding – equates to c£6000 per pupil (element 2)</a:t>
          </a:r>
          <a:endParaRPr lang="en-GB" sz="1400" kern="1200" dirty="0"/>
        </a:p>
      </dsp:txBody>
      <dsp:txXfrm>
        <a:off x="1081320" y="1228036"/>
        <a:ext cx="1653783" cy="1228036"/>
      </dsp:txXfrm>
    </dsp:sp>
    <dsp:sp modelId="{7F2AAE0E-C17C-4FED-8B6B-B62C7BE4AB3F}">
      <dsp:nvSpPr>
        <dsp:cNvPr id="0" name=""/>
        <dsp:cNvSpPr/>
      </dsp:nvSpPr>
      <dsp:spPr>
        <a:xfrm>
          <a:off x="0" y="2456073"/>
          <a:ext cx="3816423" cy="1228036"/>
        </a:xfrm>
        <a:prstGeom prst="trapezoid">
          <a:avLst>
            <a:gd name="adj" fmla="val 51796"/>
          </a:avLst>
        </a:prstGeom>
        <a:solidFill>
          <a:schemeClr val="accent4">
            <a:hueOff val="-3870265"/>
            <a:satOff val="31166"/>
            <a:lumOff val="92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Place funding – equates to c£4000 per pupil (element 1)</a:t>
          </a:r>
        </a:p>
      </dsp:txBody>
      <dsp:txXfrm>
        <a:off x="667874" y="2456073"/>
        <a:ext cx="2480675" cy="12280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A44498-B69F-43CB-807A-F82B7525CC1B}">
      <dsp:nvSpPr>
        <dsp:cNvPr id="0" name=""/>
        <dsp:cNvSpPr/>
      </dsp:nvSpPr>
      <dsp:spPr>
        <a:xfrm>
          <a:off x="653472" y="0"/>
          <a:ext cx="7406022" cy="4064000"/>
        </a:xfrm>
        <a:prstGeom prst="rightArrow">
          <a:avLst/>
        </a:prstGeom>
        <a:solidFill>
          <a:schemeClr val="accent2">
            <a:lumMod val="20000"/>
            <a:lumOff val="80000"/>
          </a:schemeClr>
        </a:solidFill>
        <a:ln>
          <a:noFill/>
        </a:ln>
        <a:effectLst/>
      </dsp:spPr>
      <dsp:style>
        <a:lnRef idx="0">
          <a:scrgbClr r="0" g="0" b="0"/>
        </a:lnRef>
        <a:fillRef idx="1">
          <a:scrgbClr r="0" g="0" b="0"/>
        </a:fillRef>
        <a:effectRef idx="2">
          <a:scrgbClr r="0" g="0" b="0"/>
        </a:effectRef>
        <a:fontRef idx="minor"/>
      </dsp:style>
    </dsp:sp>
    <dsp:sp modelId="{574C3D2B-6C0D-45C9-9936-AD39DD88CEBA}">
      <dsp:nvSpPr>
        <dsp:cNvPr id="0" name=""/>
        <dsp:cNvSpPr/>
      </dsp:nvSpPr>
      <dsp:spPr>
        <a:xfrm>
          <a:off x="2393" y="1219199"/>
          <a:ext cx="1393309" cy="162560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t>Application from setting</a:t>
          </a:r>
        </a:p>
      </dsp:txBody>
      <dsp:txXfrm>
        <a:off x="2393" y="1219199"/>
        <a:ext cx="1393309" cy="1625600"/>
      </dsp:txXfrm>
    </dsp:sp>
    <dsp:sp modelId="{853FB69D-47AB-4DE3-B539-BA83BFEC6994}">
      <dsp:nvSpPr>
        <dsp:cNvPr id="0" name=""/>
        <dsp:cNvSpPr/>
      </dsp:nvSpPr>
      <dsp:spPr>
        <a:xfrm>
          <a:off x="1465367" y="1219199"/>
          <a:ext cx="1393309" cy="1625600"/>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solidFill>
                <a:schemeClr val="tx1"/>
              </a:solidFill>
            </a:rPr>
            <a:t>Decision making by officer</a:t>
          </a:r>
        </a:p>
      </dsp:txBody>
      <dsp:txXfrm>
        <a:off x="1465367" y="1219199"/>
        <a:ext cx="1393309" cy="1625600"/>
      </dsp:txXfrm>
    </dsp:sp>
    <dsp:sp modelId="{6D8B845C-B4F1-4947-B12F-22C2234556DD}">
      <dsp:nvSpPr>
        <dsp:cNvPr id="0" name=""/>
        <dsp:cNvSpPr/>
      </dsp:nvSpPr>
      <dsp:spPr>
        <a:xfrm>
          <a:off x="2928342" y="1219199"/>
          <a:ext cx="1393309" cy="1625600"/>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t>Approval from manager</a:t>
          </a:r>
        </a:p>
      </dsp:txBody>
      <dsp:txXfrm>
        <a:off x="2928342" y="1219199"/>
        <a:ext cx="1393309" cy="1625600"/>
      </dsp:txXfrm>
    </dsp:sp>
    <dsp:sp modelId="{89CFFE94-65C0-4D6B-B09C-CB9DCC545548}">
      <dsp:nvSpPr>
        <dsp:cNvPr id="0" name=""/>
        <dsp:cNvSpPr/>
      </dsp:nvSpPr>
      <dsp:spPr>
        <a:xfrm>
          <a:off x="4391316" y="1219199"/>
          <a:ext cx="1393309" cy="1625600"/>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t>Inputting for payment</a:t>
          </a:r>
        </a:p>
      </dsp:txBody>
      <dsp:txXfrm>
        <a:off x="4391316" y="1219199"/>
        <a:ext cx="1393309" cy="1625600"/>
      </dsp:txXfrm>
    </dsp:sp>
    <dsp:sp modelId="{ED17D8F6-80A2-4CD2-9F71-1CFD299779E3}">
      <dsp:nvSpPr>
        <dsp:cNvPr id="0" name=""/>
        <dsp:cNvSpPr/>
      </dsp:nvSpPr>
      <dsp:spPr>
        <a:xfrm>
          <a:off x="5854291" y="1219199"/>
          <a:ext cx="1393309" cy="1625600"/>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t>School is notified</a:t>
          </a:r>
        </a:p>
      </dsp:txBody>
      <dsp:txXfrm>
        <a:off x="5854291" y="1219199"/>
        <a:ext cx="1393309" cy="1625600"/>
      </dsp:txXfrm>
    </dsp:sp>
    <dsp:sp modelId="{422B0EBB-1CC4-4CDF-BBC3-8D0DA48B9D36}">
      <dsp:nvSpPr>
        <dsp:cNvPr id="0" name=""/>
        <dsp:cNvSpPr/>
      </dsp:nvSpPr>
      <dsp:spPr>
        <a:xfrm>
          <a:off x="7317265" y="1219199"/>
          <a:ext cx="1393309" cy="162560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t>Quarterly schedule and Payment</a:t>
          </a:r>
        </a:p>
      </dsp:txBody>
      <dsp:txXfrm>
        <a:off x="7317265" y="1219199"/>
        <a:ext cx="1393309" cy="162560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3T16:33:38.513"/>
    </inkml:context>
    <inkml:brush xml:id="br0">
      <inkml:brushProperty name="width" value="0.05" units="cm"/>
      <inkml:brushProperty name="height" value="0.05" units="cm"/>
      <inkml:brushProperty name="color" value="#333333"/>
    </inkml:brush>
  </inkml:definitions>
  <inkml:trace contextRef="#ctx0" brushRef="#br0">1 0 4473,'56'16'2797,"-55"-16"-2722,-1 0 1,0 1 0,0-1 0,1 1 0,-1-1-1,0 0 1,0 1 0,0-1 0,0 1 0,1-1-1,-1 0 1,0 1 0,0-1 0,0 1 0,0-1 0,0 1-1,0-1 1,0 1 0,0-1 0,0 0 0,0 1-1,-1-1 1,1 1 0,0-1 0,0 1 0,0-1-1,0 0 1,-1 1 0,1-1 0,0 1 0,0-1-1,-1 0 1,1 1 0,0-1 0,-1 0 0,1 0-1,0 1 1,-1-1 0,-18 21 1913,12-13-1033,1-2-279,-3 4 583,9-9-1230,0-1 0,0 0 0,-1 0 0,1 0 1,0 1-1,0-1 0,0 0 0,0 0 0,0 0 0,0 1 0,0-1 0,0 0 1,0 0-1,0 0 0,0 1 0,0-1 0,0 0 0,0 0 0,0 0 0,0 1 1,0-1-1,0 0 0,0 0 0,0 0 0,1 0 0,-1 1 0,0-1 1,0 0-1,0 0 0,0 0 0,0 0 0,0 1 0,1-1 0,-1 0 0,0 0 1,0 0-1,0 0 0,0 0 0,1 0 0,-1 0 0,0 1 0,0-1 1,0 0-1,1 0 0,-1 0 0,0 0 0,0 0 0,1 0 220,-1 0-81,2 0 10,-2 0-155,1 0-1,-1 0 1,1 0 0,-1 0-1,1 0 1,0 0-1,-1 0 1,1 0 0,-1 0-1,1 0 1,-1 0-1,1 0 1,-1 0 0,1 0-1,-1-1 1,1 1-1,-1 0 1,1 0 0,-1-1-1,1 1 1,-1 0-1,1-1 1,-1 1 0,0-1-1,1 1 1,-1 0-1,1-1 1,-1 1 0,0-1-1,0 1 1,1-1-1,-1 1 1,0-2 0,0 2 2,0-1 1,0 1-1,0-1 1,0 1-1,0-1 1,0 1 0,0-1-1,-1 1 1,1-1-1,0 1 1,0-1 0,-1 1-1,1-1 1,0 1-1,-1 0 1,1-1 0,0 1-1,-1 0 1,0-1-1,-1-1 475,1 0-84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3T16:35:06.059"/>
    </inkml:context>
    <inkml:brush xml:id="br0">
      <inkml:brushProperty name="width" value="0.05" units="cm"/>
      <inkml:brushProperty name="height" value="0.05" units="cm"/>
      <inkml:brushProperty name="color" value="#333333"/>
    </inkml:brush>
  </inkml:definitions>
  <inkml:trace contextRef="#ctx0" brushRef="#br0">0 0 7522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BF8BA4-689C-4C78-B60C-B742A55A15CE}" type="datetimeFigureOut">
              <a:rPr lang="en-GB" smtClean="0"/>
              <a:t>27/05/2021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B91188-1A4D-4842-A950-77696A04A1AB}" type="slidenum">
              <a:rPr lang="en-GB" smtClean="0"/>
              <a:t>‹#›</a:t>
            </a:fld>
            <a:endParaRPr lang="en-GB"/>
          </a:p>
        </p:txBody>
      </p:sp>
    </p:spTree>
    <p:extLst>
      <p:ext uri="{BB962C8B-B14F-4D97-AF65-F5344CB8AC3E}">
        <p14:creationId xmlns:p14="http://schemas.microsoft.com/office/powerpoint/2010/main" val="2979361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DBBB9C-3CA9-4FEB-AD74-0B3D79632D71}" type="slidenum">
              <a:rPr lang="en-GB" smtClean="0"/>
              <a:t>7</a:t>
            </a:fld>
            <a:endParaRPr lang="en-GB"/>
          </a:p>
        </p:txBody>
      </p:sp>
    </p:spTree>
    <p:extLst>
      <p:ext uri="{BB962C8B-B14F-4D97-AF65-F5344CB8AC3E}">
        <p14:creationId xmlns:p14="http://schemas.microsoft.com/office/powerpoint/2010/main" val="3466241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DBBB9C-3CA9-4FEB-AD74-0B3D79632D71}" type="slidenum">
              <a:rPr lang="en-GB" smtClean="0"/>
              <a:t>8</a:t>
            </a:fld>
            <a:endParaRPr lang="en-GB"/>
          </a:p>
        </p:txBody>
      </p:sp>
    </p:spTree>
    <p:extLst>
      <p:ext uri="{BB962C8B-B14F-4D97-AF65-F5344CB8AC3E}">
        <p14:creationId xmlns:p14="http://schemas.microsoft.com/office/powerpoint/2010/main" val="1350866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Make sure everyone has access to EHCP.Funding@derby.gov.uk mailbox</a:t>
            </a:r>
          </a:p>
          <a:p>
            <a:endParaRPr lang="en-GB" dirty="0"/>
          </a:p>
        </p:txBody>
      </p:sp>
      <p:sp>
        <p:nvSpPr>
          <p:cNvPr id="4" name="Slide Number Placeholder 3"/>
          <p:cNvSpPr>
            <a:spLocks noGrp="1"/>
          </p:cNvSpPr>
          <p:nvPr>
            <p:ph type="sldNum" sz="quarter" idx="5"/>
          </p:nvPr>
        </p:nvSpPr>
        <p:spPr/>
        <p:txBody>
          <a:bodyPr/>
          <a:lstStyle/>
          <a:p>
            <a:fld id="{AF2FFD68-9E71-43EB-8CA1-352E52E46BF7}" type="slidenum">
              <a:rPr lang="en-GB" smtClean="0"/>
              <a:t>11</a:t>
            </a:fld>
            <a:endParaRPr lang="en-GB"/>
          </a:p>
        </p:txBody>
      </p:sp>
    </p:spTree>
    <p:extLst>
      <p:ext uri="{BB962C8B-B14F-4D97-AF65-F5344CB8AC3E}">
        <p14:creationId xmlns:p14="http://schemas.microsoft.com/office/powerpoint/2010/main" val="196931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EA79703-CD71-4A22-AB91-035832922EFC}" type="datetimeFigureOut">
              <a:rPr lang="en-GB" smtClean="0"/>
              <a:t>27/05/2021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66A975-EB7B-422A-9AC3-7F7A7812E753}" type="slidenum">
              <a:rPr lang="en-GB" smtClean="0"/>
              <a:t>‹#›</a:t>
            </a:fld>
            <a:endParaRPr lang="en-GB"/>
          </a:p>
        </p:txBody>
      </p:sp>
    </p:spTree>
    <p:extLst>
      <p:ext uri="{BB962C8B-B14F-4D97-AF65-F5344CB8AC3E}">
        <p14:creationId xmlns:p14="http://schemas.microsoft.com/office/powerpoint/2010/main" val="3672195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EA79703-CD71-4A22-AB91-035832922EFC}" type="datetimeFigureOut">
              <a:rPr lang="en-GB" smtClean="0"/>
              <a:t>27/05/2021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66A975-EB7B-422A-9AC3-7F7A7812E753}" type="slidenum">
              <a:rPr lang="en-GB" smtClean="0"/>
              <a:t>‹#›</a:t>
            </a:fld>
            <a:endParaRPr lang="en-GB"/>
          </a:p>
        </p:txBody>
      </p:sp>
    </p:spTree>
    <p:extLst>
      <p:ext uri="{BB962C8B-B14F-4D97-AF65-F5344CB8AC3E}">
        <p14:creationId xmlns:p14="http://schemas.microsoft.com/office/powerpoint/2010/main" val="3891084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EA79703-CD71-4A22-AB91-035832922EFC}" type="datetimeFigureOut">
              <a:rPr lang="en-GB" smtClean="0"/>
              <a:t>27/05/2021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66A975-EB7B-422A-9AC3-7F7A7812E753}" type="slidenum">
              <a:rPr lang="en-GB" smtClean="0"/>
              <a:t>‹#›</a:t>
            </a:fld>
            <a:endParaRPr lang="en-GB"/>
          </a:p>
        </p:txBody>
      </p:sp>
    </p:spTree>
    <p:extLst>
      <p:ext uri="{BB962C8B-B14F-4D97-AF65-F5344CB8AC3E}">
        <p14:creationId xmlns:p14="http://schemas.microsoft.com/office/powerpoint/2010/main" val="640497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EA79703-CD71-4A22-AB91-035832922EFC}" type="datetimeFigureOut">
              <a:rPr lang="en-GB" smtClean="0"/>
              <a:t>27/05/2021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66A975-EB7B-422A-9AC3-7F7A7812E753}" type="slidenum">
              <a:rPr lang="en-GB" smtClean="0"/>
              <a:t>‹#›</a:t>
            </a:fld>
            <a:endParaRPr lang="en-GB"/>
          </a:p>
        </p:txBody>
      </p:sp>
    </p:spTree>
    <p:extLst>
      <p:ext uri="{BB962C8B-B14F-4D97-AF65-F5344CB8AC3E}">
        <p14:creationId xmlns:p14="http://schemas.microsoft.com/office/powerpoint/2010/main" val="1244036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A79703-CD71-4A22-AB91-035832922EFC}" type="datetimeFigureOut">
              <a:rPr lang="en-GB" smtClean="0"/>
              <a:t>27/05/2021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66A975-EB7B-422A-9AC3-7F7A7812E753}" type="slidenum">
              <a:rPr lang="en-GB" smtClean="0"/>
              <a:t>‹#›</a:t>
            </a:fld>
            <a:endParaRPr lang="en-GB"/>
          </a:p>
        </p:txBody>
      </p:sp>
    </p:spTree>
    <p:extLst>
      <p:ext uri="{BB962C8B-B14F-4D97-AF65-F5344CB8AC3E}">
        <p14:creationId xmlns:p14="http://schemas.microsoft.com/office/powerpoint/2010/main" val="3656901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EA79703-CD71-4A22-AB91-035832922EFC}" type="datetimeFigureOut">
              <a:rPr lang="en-GB" smtClean="0"/>
              <a:t>27/05/2021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66A975-EB7B-422A-9AC3-7F7A7812E753}" type="slidenum">
              <a:rPr lang="en-GB" smtClean="0"/>
              <a:t>‹#›</a:t>
            </a:fld>
            <a:endParaRPr lang="en-GB"/>
          </a:p>
        </p:txBody>
      </p:sp>
    </p:spTree>
    <p:extLst>
      <p:ext uri="{BB962C8B-B14F-4D97-AF65-F5344CB8AC3E}">
        <p14:creationId xmlns:p14="http://schemas.microsoft.com/office/powerpoint/2010/main" val="424079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EA79703-CD71-4A22-AB91-035832922EFC}" type="datetimeFigureOut">
              <a:rPr lang="en-GB" smtClean="0"/>
              <a:t>27/05/2021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366A975-EB7B-422A-9AC3-7F7A7812E753}" type="slidenum">
              <a:rPr lang="en-GB" smtClean="0"/>
              <a:t>‹#›</a:t>
            </a:fld>
            <a:endParaRPr lang="en-GB"/>
          </a:p>
        </p:txBody>
      </p:sp>
    </p:spTree>
    <p:extLst>
      <p:ext uri="{BB962C8B-B14F-4D97-AF65-F5344CB8AC3E}">
        <p14:creationId xmlns:p14="http://schemas.microsoft.com/office/powerpoint/2010/main" val="911339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EA79703-CD71-4A22-AB91-035832922EFC}" type="datetimeFigureOut">
              <a:rPr lang="en-GB" smtClean="0"/>
              <a:t>27/05/2021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366A975-EB7B-422A-9AC3-7F7A7812E753}" type="slidenum">
              <a:rPr lang="en-GB" smtClean="0"/>
              <a:t>‹#›</a:t>
            </a:fld>
            <a:endParaRPr lang="en-GB"/>
          </a:p>
        </p:txBody>
      </p:sp>
    </p:spTree>
    <p:extLst>
      <p:ext uri="{BB962C8B-B14F-4D97-AF65-F5344CB8AC3E}">
        <p14:creationId xmlns:p14="http://schemas.microsoft.com/office/powerpoint/2010/main" val="1841699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A79703-CD71-4A22-AB91-035832922EFC}" type="datetimeFigureOut">
              <a:rPr lang="en-GB" smtClean="0"/>
              <a:t>27/05/2021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366A975-EB7B-422A-9AC3-7F7A7812E753}" type="slidenum">
              <a:rPr lang="en-GB" smtClean="0"/>
              <a:t>‹#›</a:t>
            </a:fld>
            <a:endParaRPr lang="en-GB"/>
          </a:p>
        </p:txBody>
      </p:sp>
    </p:spTree>
    <p:extLst>
      <p:ext uri="{BB962C8B-B14F-4D97-AF65-F5344CB8AC3E}">
        <p14:creationId xmlns:p14="http://schemas.microsoft.com/office/powerpoint/2010/main" val="96163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A79703-CD71-4A22-AB91-035832922EFC}" type="datetimeFigureOut">
              <a:rPr lang="en-GB" smtClean="0"/>
              <a:t>27/05/2021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66A975-EB7B-422A-9AC3-7F7A7812E753}" type="slidenum">
              <a:rPr lang="en-GB" smtClean="0"/>
              <a:t>‹#›</a:t>
            </a:fld>
            <a:endParaRPr lang="en-GB"/>
          </a:p>
        </p:txBody>
      </p:sp>
    </p:spTree>
    <p:extLst>
      <p:ext uri="{BB962C8B-B14F-4D97-AF65-F5344CB8AC3E}">
        <p14:creationId xmlns:p14="http://schemas.microsoft.com/office/powerpoint/2010/main" val="1623148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A79703-CD71-4A22-AB91-035832922EFC}" type="datetimeFigureOut">
              <a:rPr lang="en-GB" smtClean="0"/>
              <a:t>27/05/2021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66A975-EB7B-422A-9AC3-7F7A7812E753}" type="slidenum">
              <a:rPr lang="en-GB" smtClean="0"/>
              <a:t>‹#›</a:t>
            </a:fld>
            <a:endParaRPr lang="en-GB"/>
          </a:p>
        </p:txBody>
      </p:sp>
    </p:spTree>
    <p:extLst>
      <p:ext uri="{BB962C8B-B14F-4D97-AF65-F5344CB8AC3E}">
        <p14:creationId xmlns:p14="http://schemas.microsoft.com/office/powerpoint/2010/main" val="2848540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EA79703-CD71-4A22-AB91-035832922EFC}" type="datetimeFigureOut">
              <a:rPr lang="en-GB" smtClean="0"/>
              <a:t>27/05/2021</a:t>
            </a:fld>
            <a:endParaRPr lang="en-GB"/>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366A975-EB7B-422A-9AC3-7F7A7812E753}" type="slidenum">
              <a:rPr lang="en-GB" smtClean="0"/>
              <a:t>‹#›</a:t>
            </a:fld>
            <a:endParaRPr lang="en-GB"/>
          </a:p>
        </p:txBody>
      </p:sp>
    </p:spTree>
    <p:extLst>
      <p:ext uri="{BB962C8B-B14F-4D97-AF65-F5344CB8AC3E}">
        <p14:creationId xmlns:p14="http://schemas.microsoft.com/office/powerpoint/2010/main" val="3647894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schoolsportal.derby.gov.uk/sen/element-3-top-up-funding/" TargetMode="External"/><Relationship Id="rId2" Type="http://schemas.openxmlformats.org/officeDocument/2006/relationships/hyperlink" Target="https://myaccount.derby.gov.uk/service/element_3_funding_request_for_send" TargetMode="Externa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customXml" Target="../ink/ink1.xml"/><Relationship Id="rId7" Type="http://schemas.openxmlformats.org/officeDocument/2006/relationships/customXml" Target="../ink/ink2.xml"/><Relationship Id="rId17"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50.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www.gov.uk/government/publications/high-needs-funding-arrangements-2021-to-2022" TargetMode="External"/><Relationship Id="rId7" Type="http://schemas.openxmlformats.org/officeDocument/2006/relationships/image" Target="../media/image7.png"/><Relationship Id="rId2" Type="http://schemas.openxmlformats.org/officeDocument/2006/relationships/hyperlink" Target="https://schoolsportal.derby.gov.uk/sen/element-3-top-up-funding/" TargetMode="External"/><Relationship Id="rId1" Type="http://schemas.openxmlformats.org/officeDocument/2006/relationships/slideLayout" Target="../slideLayouts/slideLayout1.xml"/><Relationship Id="rId6" Type="http://schemas.openxmlformats.org/officeDocument/2006/relationships/image" Target="../media/image6.png"/><Relationship Id="rId11" Type="http://schemas.microsoft.com/office/2007/relationships/hdphoto" Target="../media/hdphoto2.wdp"/><Relationship Id="rId5" Type="http://schemas.openxmlformats.org/officeDocument/2006/relationships/hyperlink" Target="mailto:schoolfinanceteam@derby.gov.uk" TargetMode="External"/><Relationship Id="rId10" Type="http://schemas.openxmlformats.org/officeDocument/2006/relationships/image" Target="../media/image12.png"/><Relationship Id="rId4" Type="http://schemas.openxmlformats.org/officeDocument/2006/relationships/hyperlink" Target="https://www.derby.gov.uk/education-and-learning/schools-and-colleges/schools-financial-information/current/" TargetMode="External"/><Relationship Id="rId9"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CF32E5A-CC2B-4ADB-99B0-031473CBB416}"/>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b="50000"/>
          <a:stretch/>
        </p:blipFill>
        <p:spPr bwMode="auto">
          <a:xfrm>
            <a:off x="-21173" y="-1"/>
            <a:ext cx="5143500" cy="41341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3B3FF0D-BE04-4479-AA08-EACD84E71CE3}"/>
              </a:ext>
            </a:extLst>
          </p:cNvPr>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21931" t="21739" b="28106"/>
          <a:stretch/>
        </p:blipFill>
        <p:spPr bwMode="auto">
          <a:xfrm>
            <a:off x="5122327" y="-7981"/>
            <a:ext cx="4021670" cy="257973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586" y="2571750"/>
            <a:ext cx="9154585" cy="25797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352" y="4642815"/>
            <a:ext cx="704708" cy="413211"/>
          </a:xfrm>
          <a:prstGeom prst="rect">
            <a:avLst/>
          </a:prstGeom>
        </p:spPr>
      </p:pic>
      <p:sp>
        <p:nvSpPr>
          <p:cNvPr id="7" name="TextBox 6"/>
          <p:cNvSpPr txBox="1"/>
          <p:nvPr/>
        </p:nvSpPr>
        <p:spPr>
          <a:xfrm>
            <a:off x="0" y="2512159"/>
            <a:ext cx="9154586" cy="1661993"/>
          </a:xfrm>
          <a:prstGeom prst="rect">
            <a:avLst/>
          </a:prstGeom>
          <a:noFill/>
        </p:spPr>
        <p:txBody>
          <a:bodyPr wrap="square" rtlCol="0">
            <a:spAutoFit/>
          </a:bodyPr>
          <a:lstStyle/>
          <a:p>
            <a:pPr algn="ctr"/>
            <a:r>
              <a:rPr lang="en-GB" sz="5400" b="1" dirty="0">
                <a:solidFill>
                  <a:schemeClr val="bg1"/>
                </a:solidFill>
              </a:rPr>
              <a:t>Understanding SEND Funding </a:t>
            </a:r>
          </a:p>
          <a:p>
            <a:pPr algn="ctr"/>
            <a:r>
              <a:rPr lang="en-GB" sz="2400" dirty="0">
                <a:solidFill>
                  <a:schemeClr val="bg1"/>
                </a:solidFill>
              </a:rPr>
              <a:t>New to role SENCO Resource</a:t>
            </a:r>
          </a:p>
          <a:p>
            <a:pPr algn="ctr"/>
            <a:r>
              <a:rPr lang="en-GB" sz="2400" dirty="0">
                <a:solidFill>
                  <a:schemeClr val="bg1"/>
                </a:solidFill>
              </a:rPr>
              <a:t>MODULE 4 – May 2021</a:t>
            </a:r>
          </a:p>
        </p:txBody>
      </p:sp>
      <p:pic>
        <p:nvPicPr>
          <p:cNvPr id="9" name="Picture 8" descr="A picture containing text, plant&#10;&#10;Description automatically generated">
            <a:extLst>
              <a:ext uri="{FF2B5EF4-FFF2-40B4-BE49-F238E27FC236}">
                <a16:creationId xmlns:a16="http://schemas.microsoft.com/office/drawing/2014/main" id="{606B1602-DD00-4366-89B2-82080B34FF9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23226" y="4066211"/>
            <a:ext cx="1286959" cy="650206"/>
          </a:xfrm>
          <a:prstGeom prst="rect">
            <a:avLst/>
          </a:prstGeom>
        </p:spPr>
      </p:pic>
    </p:spTree>
    <p:extLst>
      <p:ext uri="{BB962C8B-B14F-4D97-AF65-F5344CB8AC3E}">
        <p14:creationId xmlns:p14="http://schemas.microsoft.com/office/powerpoint/2010/main" val="544290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BC6F04-C30A-4F0B-B462-928671B42654}"/>
              </a:ext>
            </a:extLst>
          </p:cNvPr>
          <p:cNvSpPr>
            <a:spLocks noGrp="1"/>
          </p:cNvSpPr>
          <p:nvPr>
            <p:ph idx="1"/>
          </p:nvPr>
        </p:nvSpPr>
        <p:spPr>
          <a:xfrm>
            <a:off x="179512" y="892876"/>
            <a:ext cx="4896544" cy="4057015"/>
          </a:xfrm>
        </p:spPr>
        <p:txBody>
          <a:bodyPr>
            <a:normAutofit lnSpcReduction="10000"/>
          </a:bodyPr>
          <a:lstStyle/>
          <a:p>
            <a:r>
              <a:rPr lang="en-GB" sz="1800" dirty="0"/>
              <a:t>You can access the online funding form here: </a:t>
            </a:r>
            <a:r>
              <a:rPr lang="en-GB" sz="1800" dirty="0">
                <a:hlinkClick r:id="rId2"/>
              </a:rPr>
              <a:t>https://myaccount.derby.gov.uk/service/element_3_funding_request_for_send</a:t>
            </a:r>
            <a:r>
              <a:rPr lang="en-GB" sz="1800" dirty="0"/>
              <a:t> </a:t>
            </a:r>
          </a:p>
          <a:p>
            <a:r>
              <a:rPr lang="en-GB" sz="1800" dirty="0"/>
              <a:t>Instructions for SENCOs have been updated here: </a:t>
            </a:r>
            <a:r>
              <a:rPr lang="en-GB" sz="1800" dirty="0">
                <a:hlinkClick r:id="rId3"/>
              </a:rPr>
              <a:t>https://schoolsportal.derby.gov.uk/sen/element-3-top-up-funding/</a:t>
            </a:r>
            <a:r>
              <a:rPr lang="en-GB" sz="1800" dirty="0"/>
              <a:t> </a:t>
            </a:r>
          </a:p>
          <a:p>
            <a:r>
              <a:rPr lang="en-GB" sz="1800" dirty="0"/>
              <a:t>If you create an account you will be able to access all other requests that they have submitted in the past 12 months.</a:t>
            </a:r>
          </a:p>
          <a:p>
            <a:r>
              <a:rPr lang="en-GB" sz="1800" dirty="0"/>
              <a:t>When you submit the request you will receive an email confirmation including a PDF of the form they have submitted, should you wish to save one in the Child’s file</a:t>
            </a:r>
          </a:p>
          <a:p>
            <a:r>
              <a:rPr lang="en-GB" sz="1800" dirty="0"/>
              <a:t>The email give the you a reference number. </a:t>
            </a:r>
          </a:p>
        </p:txBody>
      </p:sp>
      <p:sp>
        <p:nvSpPr>
          <p:cNvPr id="4" name="Rectangle 3">
            <a:extLst>
              <a:ext uri="{FF2B5EF4-FFF2-40B4-BE49-F238E27FC236}">
                <a16:creationId xmlns:a16="http://schemas.microsoft.com/office/drawing/2014/main" id="{4F9D02BF-0A05-4199-A87B-29E6E004F3E2}"/>
              </a:ext>
            </a:extLst>
          </p:cNvPr>
          <p:cNvSpPr/>
          <p:nvPr/>
        </p:nvSpPr>
        <p:spPr>
          <a:xfrm>
            <a:off x="0" y="0"/>
            <a:ext cx="9144000" cy="844154"/>
          </a:xfrm>
          <a:prstGeom prst="rect">
            <a:avLst/>
          </a:prstGeom>
          <a:solidFill>
            <a:srgbClr val="F2D1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5" name="TextBox 5">
            <a:extLst>
              <a:ext uri="{FF2B5EF4-FFF2-40B4-BE49-F238E27FC236}">
                <a16:creationId xmlns:a16="http://schemas.microsoft.com/office/drawing/2014/main" id="{13B67583-FA26-4719-BEBD-DD3C7E538EDF}"/>
              </a:ext>
            </a:extLst>
          </p:cNvPr>
          <p:cNvSpPr txBox="1">
            <a:spLocks noChangeArrowheads="1"/>
          </p:cNvSpPr>
          <p:nvPr/>
        </p:nvSpPr>
        <p:spPr bwMode="auto">
          <a:xfrm>
            <a:off x="256381" y="98911"/>
            <a:ext cx="86312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3600" b="1" dirty="0"/>
              <a:t>Making a request</a:t>
            </a:r>
            <a:endParaRPr lang="en-GB" altLang="en-US" sz="2400" b="1" dirty="0"/>
          </a:p>
        </p:txBody>
      </p:sp>
      <p:pic>
        <p:nvPicPr>
          <p:cNvPr id="7" name="Picture 6">
            <a:extLst>
              <a:ext uri="{FF2B5EF4-FFF2-40B4-BE49-F238E27FC236}">
                <a16:creationId xmlns:a16="http://schemas.microsoft.com/office/drawing/2014/main" id="{39776BCE-0696-45FB-A4B9-AC1F5F6CD670}"/>
              </a:ext>
            </a:extLst>
          </p:cNvPr>
          <p:cNvPicPr>
            <a:picLocks noChangeAspect="1"/>
          </p:cNvPicPr>
          <p:nvPr/>
        </p:nvPicPr>
        <p:blipFill>
          <a:blip r:embed="rId4"/>
          <a:stretch>
            <a:fillRect/>
          </a:stretch>
        </p:blipFill>
        <p:spPr>
          <a:xfrm>
            <a:off x="5146196" y="111493"/>
            <a:ext cx="3818292" cy="3139667"/>
          </a:xfrm>
          <a:prstGeom prst="rect">
            <a:avLst/>
          </a:prstGeom>
          <a:ln>
            <a:noFill/>
          </a:ln>
          <a:effectLst>
            <a:outerShdw blurRad="292100" dist="139700" dir="2700000" algn="tl" rotWithShape="0">
              <a:srgbClr val="333333">
                <a:alpha val="65000"/>
              </a:srgbClr>
            </a:outerShdw>
          </a:effectLst>
        </p:spPr>
      </p:pic>
      <p:pic>
        <p:nvPicPr>
          <p:cNvPr id="15" name="Picture 14">
            <a:extLst>
              <a:ext uri="{FF2B5EF4-FFF2-40B4-BE49-F238E27FC236}">
                <a16:creationId xmlns:a16="http://schemas.microsoft.com/office/drawing/2014/main" id="{DE1250E5-2A4F-40EE-B01B-94A319DFA40B}"/>
              </a:ext>
            </a:extLst>
          </p:cNvPr>
          <p:cNvPicPr>
            <a:picLocks noChangeAspect="1"/>
          </p:cNvPicPr>
          <p:nvPr/>
        </p:nvPicPr>
        <p:blipFill>
          <a:blip r:embed="rId5"/>
          <a:stretch>
            <a:fillRect/>
          </a:stretch>
        </p:blipFill>
        <p:spPr>
          <a:xfrm>
            <a:off x="5246009" y="2947801"/>
            <a:ext cx="3618665" cy="20020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58619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F9D02BF-0A05-4199-A87B-29E6E004F3E2}"/>
              </a:ext>
            </a:extLst>
          </p:cNvPr>
          <p:cNvSpPr/>
          <p:nvPr/>
        </p:nvSpPr>
        <p:spPr>
          <a:xfrm>
            <a:off x="0" y="0"/>
            <a:ext cx="9144000" cy="84415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5" name="TextBox 5">
            <a:extLst>
              <a:ext uri="{FF2B5EF4-FFF2-40B4-BE49-F238E27FC236}">
                <a16:creationId xmlns:a16="http://schemas.microsoft.com/office/drawing/2014/main" id="{13B67583-FA26-4719-BEBD-DD3C7E538EDF}"/>
              </a:ext>
            </a:extLst>
          </p:cNvPr>
          <p:cNvSpPr txBox="1">
            <a:spLocks noChangeArrowheads="1"/>
          </p:cNvSpPr>
          <p:nvPr/>
        </p:nvSpPr>
        <p:spPr bwMode="auto">
          <a:xfrm>
            <a:off x="256381" y="98911"/>
            <a:ext cx="86312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3600" b="1" dirty="0"/>
              <a:t>Remember . . .</a:t>
            </a:r>
            <a:endParaRPr lang="en-GB" altLang="en-US" sz="2400" b="1" dirty="0"/>
          </a:p>
        </p:txBody>
      </p:sp>
      <mc:AlternateContent xmlns:mc="http://schemas.openxmlformats.org/markup-compatibility/2006" xmlns:p14="http://schemas.microsoft.com/office/powerpoint/2010/main">
        <mc:Choice Requires="p14">
          <p:contentPart p14:bwMode="auto" r:id="rId3">
            <p14:nvContentPartPr>
              <p14:cNvPr id="14" name="Ink 13">
                <a:extLst>
                  <a:ext uri="{FF2B5EF4-FFF2-40B4-BE49-F238E27FC236}">
                    <a16:creationId xmlns:a16="http://schemas.microsoft.com/office/drawing/2014/main" id="{EF8B03C9-A920-4E4C-AD3C-8755529D32F4}"/>
                  </a:ext>
                </a:extLst>
              </p14:cNvPr>
              <p14:cNvContentPartPr/>
              <p14:nvPr/>
            </p14:nvContentPartPr>
            <p14:xfrm>
              <a:off x="3327277" y="3122061"/>
              <a:ext cx="21600" cy="30600"/>
            </p14:xfrm>
          </p:contentPart>
        </mc:Choice>
        <mc:Fallback xmlns="">
          <p:pic>
            <p:nvPicPr>
              <p:cNvPr id="14" name="Ink 13">
                <a:extLst>
                  <a:ext uri="{FF2B5EF4-FFF2-40B4-BE49-F238E27FC236}">
                    <a16:creationId xmlns:a16="http://schemas.microsoft.com/office/drawing/2014/main" id="{EF8B03C9-A920-4E4C-AD3C-8755529D32F4}"/>
                  </a:ext>
                </a:extLst>
              </p:cNvPr>
              <p:cNvPicPr/>
              <p:nvPr/>
            </p:nvPicPr>
            <p:blipFill>
              <a:blip r:embed="rId6"/>
              <a:stretch>
                <a:fillRect/>
              </a:stretch>
            </p:blipFill>
            <p:spPr>
              <a:xfrm>
                <a:off x="3318637" y="3113061"/>
                <a:ext cx="392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5" name="Ink 24">
                <a:extLst>
                  <a:ext uri="{FF2B5EF4-FFF2-40B4-BE49-F238E27FC236}">
                    <a16:creationId xmlns:a16="http://schemas.microsoft.com/office/drawing/2014/main" id="{D9E45B8F-7EE6-40C7-AF10-60C0A536300D}"/>
                  </a:ext>
                </a:extLst>
              </p14:cNvPr>
              <p14:cNvContentPartPr/>
              <p14:nvPr/>
            </p14:nvContentPartPr>
            <p14:xfrm>
              <a:off x="4929637" y="2614461"/>
              <a:ext cx="360" cy="360"/>
            </p14:xfrm>
          </p:contentPart>
        </mc:Choice>
        <mc:Fallback xmlns="">
          <p:pic>
            <p:nvPicPr>
              <p:cNvPr id="25" name="Ink 24">
                <a:extLst>
                  <a:ext uri="{FF2B5EF4-FFF2-40B4-BE49-F238E27FC236}">
                    <a16:creationId xmlns:a16="http://schemas.microsoft.com/office/drawing/2014/main" id="{D9E45B8F-7EE6-40C7-AF10-60C0A536300D}"/>
                  </a:ext>
                </a:extLst>
              </p:cNvPr>
              <p:cNvPicPr/>
              <p:nvPr/>
            </p:nvPicPr>
            <p:blipFill>
              <a:blip r:embed="rId17"/>
              <a:stretch>
                <a:fillRect/>
              </a:stretch>
            </p:blipFill>
            <p:spPr>
              <a:xfrm>
                <a:off x="4920637" y="2605461"/>
                <a:ext cx="18000" cy="18000"/>
              </a:xfrm>
              <a:prstGeom prst="rect">
                <a:avLst/>
              </a:prstGeom>
            </p:spPr>
          </p:pic>
        </mc:Fallback>
      </mc:AlternateContent>
      <p:sp>
        <p:nvSpPr>
          <p:cNvPr id="3" name="TextBox 2">
            <a:extLst>
              <a:ext uri="{FF2B5EF4-FFF2-40B4-BE49-F238E27FC236}">
                <a16:creationId xmlns:a16="http://schemas.microsoft.com/office/drawing/2014/main" id="{000639CA-8DB0-4DF3-875B-105BFCF99B97}"/>
              </a:ext>
            </a:extLst>
          </p:cNvPr>
          <p:cNvSpPr txBox="1"/>
          <p:nvPr/>
        </p:nvSpPr>
        <p:spPr>
          <a:xfrm>
            <a:off x="256381" y="1140246"/>
            <a:ext cx="2160240" cy="1754326"/>
          </a:xfrm>
          <a:prstGeom prst="rect">
            <a:avLst/>
          </a:prstGeom>
          <a:solidFill>
            <a:schemeClr val="accent1"/>
          </a:solidFill>
        </p:spPr>
        <p:txBody>
          <a:bodyPr wrap="square" rtlCol="0">
            <a:spAutoFit/>
          </a:bodyPr>
          <a:lstStyle/>
          <a:p>
            <a:r>
              <a:rPr lang="en-GB" dirty="0">
                <a:solidFill>
                  <a:schemeClr val="bg1"/>
                </a:solidFill>
              </a:rPr>
              <a:t>Only provision listed in section F of the EHCP will be paid for. If you think the plan needs updating, then call a review</a:t>
            </a:r>
          </a:p>
        </p:txBody>
      </p:sp>
      <p:sp>
        <p:nvSpPr>
          <p:cNvPr id="9" name="TextBox 8">
            <a:extLst>
              <a:ext uri="{FF2B5EF4-FFF2-40B4-BE49-F238E27FC236}">
                <a16:creationId xmlns:a16="http://schemas.microsoft.com/office/drawing/2014/main" id="{E67F3312-1D39-4859-85F2-783408C11507}"/>
              </a:ext>
            </a:extLst>
          </p:cNvPr>
          <p:cNvSpPr txBox="1"/>
          <p:nvPr/>
        </p:nvSpPr>
        <p:spPr>
          <a:xfrm>
            <a:off x="2579978" y="1160820"/>
            <a:ext cx="2160240" cy="646331"/>
          </a:xfrm>
          <a:prstGeom prst="rect">
            <a:avLst/>
          </a:prstGeom>
          <a:solidFill>
            <a:schemeClr val="accent1"/>
          </a:solidFill>
        </p:spPr>
        <p:txBody>
          <a:bodyPr wrap="square" rtlCol="0">
            <a:spAutoFit/>
          </a:bodyPr>
          <a:lstStyle/>
          <a:p>
            <a:r>
              <a:rPr lang="en-GB" dirty="0">
                <a:solidFill>
                  <a:schemeClr val="bg1"/>
                </a:solidFill>
              </a:rPr>
              <a:t>E3 isn’t just for TA costs. </a:t>
            </a:r>
          </a:p>
        </p:txBody>
      </p:sp>
      <p:sp>
        <p:nvSpPr>
          <p:cNvPr id="10" name="TextBox 9">
            <a:extLst>
              <a:ext uri="{FF2B5EF4-FFF2-40B4-BE49-F238E27FC236}">
                <a16:creationId xmlns:a16="http://schemas.microsoft.com/office/drawing/2014/main" id="{075BBBB2-C8C5-4037-88A0-883EFE425137}"/>
              </a:ext>
            </a:extLst>
          </p:cNvPr>
          <p:cNvSpPr txBox="1"/>
          <p:nvPr/>
        </p:nvSpPr>
        <p:spPr>
          <a:xfrm>
            <a:off x="2579978" y="1997763"/>
            <a:ext cx="2160240" cy="1200329"/>
          </a:xfrm>
          <a:prstGeom prst="rect">
            <a:avLst/>
          </a:prstGeom>
          <a:solidFill>
            <a:schemeClr val="accent1"/>
          </a:solidFill>
        </p:spPr>
        <p:txBody>
          <a:bodyPr wrap="square" rtlCol="0">
            <a:spAutoFit/>
          </a:bodyPr>
          <a:lstStyle/>
          <a:p>
            <a:r>
              <a:rPr lang="en-GB" dirty="0">
                <a:solidFill>
                  <a:schemeClr val="bg1"/>
                </a:solidFill>
              </a:rPr>
              <a:t>TA costs will only be paid up to a maximum of £15.60 per hour</a:t>
            </a:r>
          </a:p>
        </p:txBody>
      </p:sp>
      <p:sp>
        <p:nvSpPr>
          <p:cNvPr id="11" name="TextBox 10">
            <a:extLst>
              <a:ext uri="{FF2B5EF4-FFF2-40B4-BE49-F238E27FC236}">
                <a16:creationId xmlns:a16="http://schemas.microsoft.com/office/drawing/2014/main" id="{0F2C2180-A1FF-45FF-97B3-351CCB55555F}"/>
              </a:ext>
            </a:extLst>
          </p:cNvPr>
          <p:cNvSpPr txBox="1"/>
          <p:nvPr/>
        </p:nvSpPr>
        <p:spPr>
          <a:xfrm>
            <a:off x="256381" y="3111707"/>
            <a:ext cx="2160240" cy="1754326"/>
          </a:xfrm>
          <a:prstGeom prst="rect">
            <a:avLst/>
          </a:prstGeom>
          <a:solidFill>
            <a:schemeClr val="accent1"/>
          </a:solidFill>
        </p:spPr>
        <p:txBody>
          <a:bodyPr wrap="square" rtlCol="0">
            <a:spAutoFit/>
          </a:bodyPr>
          <a:lstStyle/>
          <a:p>
            <a:r>
              <a:rPr lang="en-GB" dirty="0">
                <a:solidFill>
                  <a:schemeClr val="bg1"/>
                </a:solidFill>
              </a:rPr>
              <a:t>Funding will not automatically be awarded just because a child was getting E3 in their previous school</a:t>
            </a:r>
          </a:p>
        </p:txBody>
      </p:sp>
      <p:sp>
        <p:nvSpPr>
          <p:cNvPr id="12" name="TextBox 11">
            <a:extLst>
              <a:ext uri="{FF2B5EF4-FFF2-40B4-BE49-F238E27FC236}">
                <a16:creationId xmlns:a16="http://schemas.microsoft.com/office/drawing/2014/main" id="{16A85E4F-68D2-4020-B70C-7ABF9F68ACD5}"/>
              </a:ext>
            </a:extLst>
          </p:cNvPr>
          <p:cNvSpPr txBox="1"/>
          <p:nvPr/>
        </p:nvSpPr>
        <p:spPr>
          <a:xfrm>
            <a:off x="2579978" y="3388705"/>
            <a:ext cx="2160240" cy="1477328"/>
          </a:xfrm>
          <a:prstGeom prst="rect">
            <a:avLst/>
          </a:prstGeom>
          <a:solidFill>
            <a:schemeClr val="accent1"/>
          </a:solidFill>
        </p:spPr>
        <p:txBody>
          <a:bodyPr wrap="square" rtlCol="0">
            <a:spAutoFit/>
          </a:bodyPr>
          <a:lstStyle/>
          <a:p>
            <a:r>
              <a:rPr lang="en-GB" dirty="0">
                <a:solidFill>
                  <a:schemeClr val="bg1"/>
                </a:solidFill>
              </a:rPr>
              <a:t>E3 won’t be awarded for a period where there is no plan in place e.g. during the assessment period</a:t>
            </a:r>
          </a:p>
        </p:txBody>
      </p:sp>
      <p:sp>
        <p:nvSpPr>
          <p:cNvPr id="13" name="TextBox 12">
            <a:extLst>
              <a:ext uri="{FF2B5EF4-FFF2-40B4-BE49-F238E27FC236}">
                <a16:creationId xmlns:a16="http://schemas.microsoft.com/office/drawing/2014/main" id="{2D6E3829-5B71-4250-8BD9-C135F7AC2102}"/>
              </a:ext>
            </a:extLst>
          </p:cNvPr>
          <p:cNvSpPr txBox="1"/>
          <p:nvPr/>
        </p:nvSpPr>
        <p:spPr>
          <a:xfrm>
            <a:off x="4903575" y="1160820"/>
            <a:ext cx="4055152" cy="1198169"/>
          </a:xfrm>
          <a:prstGeom prst="rect">
            <a:avLst/>
          </a:prstGeom>
          <a:solidFill>
            <a:schemeClr val="accent1"/>
          </a:solidFill>
        </p:spPr>
        <p:txBody>
          <a:bodyPr wrap="square" rtlCol="0">
            <a:spAutoFit/>
          </a:bodyPr>
          <a:lstStyle/>
          <a:p>
            <a:r>
              <a:rPr lang="en-GB" dirty="0">
                <a:solidFill>
                  <a:schemeClr val="bg1"/>
                </a:solidFill>
              </a:rPr>
              <a:t>If the child lives outside of Derby City you will need to apply to that local authority for any top-up funding. Each authority does this slightly differently</a:t>
            </a:r>
          </a:p>
        </p:txBody>
      </p:sp>
      <p:sp>
        <p:nvSpPr>
          <p:cNvPr id="16" name="TextBox 15">
            <a:extLst>
              <a:ext uri="{FF2B5EF4-FFF2-40B4-BE49-F238E27FC236}">
                <a16:creationId xmlns:a16="http://schemas.microsoft.com/office/drawing/2014/main" id="{D772CEDA-E1DE-4A23-924B-78D2E4AFA885}"/>
              </a:ext>
            </a:extLst>
          </p:cNvPr>
          <p:cNvSpPr txBox="1"/>
          <p:nvPr/>
        </p:nvSpPr>
        <p:spPr>
          <a:xfrm>
            <a:off x="4903575" y="2550682"/>
            <a:ext cx="4060913" cy="1754326"/>
          </a:xfrm>
          <a:prstGeom prst="rect">
            <a:avLst/>
          </a:prstGeom>
          <a:solidFill>
            <a:schemeClr val="accent1"/>
          </a:solidFill>
        </p:spPr>
        <p:txBody>
          <a:bodyPr wrap="square" rtlCol="0">
            <a:spAutoFit/>
          </a:bodyPr>
          <a:lstStyle/>
          <a:p>
            <a:r>
              <a:rPr lang="en-US" dirty="0">
                <a:solidFill>
                  <a:schemeClr val="bg1"/>
                </a:solidFill>
              </a:rPr>
              <a:t>If you require additional funding mid-year, it will indicate either the child's needs have changed, or your school's ability to meet those needs has changed. In either case this should always trigger a review of the plan.</a:t>
            </a:r>
            <a:endParaRPr lang="en-GB" dirty="0">
              <a:solidFill>
                <a:schemeClr val="bg1"/>
              </a:solidFill>
            </a:endParaRPr>
          </a:p>
        </p:txBody>
      </p:sp>
      <p:sp>
        <p:nvSpPr>
          <p:cNvPr id="17" name="TextBox 16">
            <a:extLst>
              <a:ext uri="{FF2B5EF4-FFF2-40B4-BE49-F238E27FC236}">
                <a16:creationId xmlns:a16="http://schemas.microsoft.com/office/drawing/2014/main" id="{2F991914-6E8A-413E-A627-EF1D5FADB73A}"/>
              </a:ext>
            </a:extLst>
          </p:cNvPr>
          <p:cNvSpPr txBox="1"/>
          <p:nvPr/>
        </p:nvSpPr>
        <p:spPr>
          <a:xfrm>
            <a:off x="4905824" y="4496701"/>
            <a:ext cx="4055151" cy="369332"/>
          </a:xfrm>
          <a:prstGeom prst="rect">
            <a:avLst/>
          </a:prstGeom>
          <a:solidFill>
            <a:schemeClr val="accent1"/>
          </a:solidFill>
        </p:spPr>
        <p:txBody>
          <a:bodyPr wrap="square" rtlCol="0">
            <a:spAutoFit/>
          </a:bodyPr>
          <a:lstStyle/>
          <a:p>
            <a:r>
              <a:rPr lang="en-GB" dirty="0">
                <a:solidFill>
                  <a:schemeClr val="bg1"/>
                </a:solidFill>
              </a:rPr>
              <a:t>Always check your quarterly statement</a:t>
            </a:r>
          </a:p>
        </p:txBody>
      </p:sp>
    </p:spTree>
    <p:extLst>
      <p:ext uri="{BB962C8B-B14F-4D97-AF65-F5344CB8AC3E}">
        <p14:creationId xmlns:p14="http://schemas.microsoft.com/office/powerpoint/2010/main" val="1068079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1113" y="0"/>
            <a:ext cx="9155113" cy="8441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6" name="TextBox 5"/>
          <p:cNvSpPr txBox="1">
            <a:spLocks noChangeArrowheads="1"/>
          </p:cNvSpPr>
          <p:nvPr/>
        </p:nvSpPr>
        <p:spPr bwMode="auto">
          <a:xfrm>
            <a:off x="250824" y="57442"/>
            <a:ext cx="86312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3600" b="1" dirty="0">
                <a:solidFill>
                  <a:schemeClr val="bg1"/>
                </a:solidFill>
              </a:rPr>
              <a:t>School budgets - tips</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2839" y="4515966"/>
            <a:ext cx="823767" cy="458008"/>
          </a:xfrm>
          <a:prstGeom prst="rect">
            <a:avLst/>
          </a:prstGeom>
        </p:spPr>
      </p:pic>
      <p:sp>
        <p:nvSpPr>
          <p:cNvPr id="3" name="TextBox 2">
            <a:extLst>
              <a:ext uri="{FF2B5EF4-FFF2-40B4-BE49-F238E27FC236}">
                <a16:creationId xmlns:a16="http://schemas.microsoft.com/office/drawing/2014/main" id="{7CE0C058-10A4-4DFB-B4FA-07DB35699E1A}"/>
              </a:ext>
            </a:extLst>
          </p:cNvPr>
          <p:cNvSpPr txBox="1"/>
          <p:nvPr/>
        </p:nvSpPr>
        <p:spPr>
          <a:xfrm>
            <a:off x="4349164" y="975872"/>
            <a:ext cx="191544" cy="323160"/>
          </a:xfrm>
          <a:prstGeom prst="rect">
            <a:avLst/>
          </a:prstGeom>
          <a:noFill/>
        </p:spPr>
        <p:txBody>
          <a:bodyPr wrap="square" rtlCol="0">
            <a:spAutoFit/>
          </a:bodyPr>
          <a:lstStyle/>
          <a:p>
            <a:endParaRPr lang="en-GB" dirty="0"/>
          </a:p>
        </p:txBody>
      </p:sp>
      <p:pic>
        <p:nvPicPr>
          <p:cNvPr id="12" name="Picture 11" descr="A picture containing text, plant&#10;&#10;Description automatically generated">
            <a:extLst>
              <a:ext uri="{FF2B5EF4-FFF2-40B4-BE49-F238E27FC236}">
                <a16:creationId xmlns:a16="http://schemas.microsoft.com/office/drawing/2014/main" id="{C2DD65BB-AD0B-4E9F-A417-03CBEC3C8E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8330" y="4004281"/>
            <a:ext cx="1012784" cy="511685"/>
          </a:xfrm>
          <a:prstGeom prst="rect">
            <a:avLst/>
          </a:prstGeom>
        </p:spPr>
      </p:pic>
      <p:sp>
        <p:nvSpPr>
          <p:cNvPr id="2" name="TextBox 1">
            <a:extLst>
              <a:ext uri="{FF2B5EF4-FFF2-40B4-BE49-F238E27FC236}">
                <a16:creationId xmlns:a16="http://schemas.microsoft.com/office/drawing/2014/main" id="{35B77915-755B-4F9C-B6B8-762399CE211A}"/>
              </a:ext>
            </a:extLst>
          </p:cNvPr>
          <p:cNvSpPr txBox="1"/>
          <p:nvPr/>
        </p:nvSpPr>
        <p:spPr>
          <a:xfrm>
            <a:off x="250824" y="1203598"/>
            <a:ext cx="8569648" cy="2585323"/>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dirty="0"/>
              <a:t>Provision mapping is key – understand your whole SEND budget and use this to maximise the resources you have, reducing the need for top-up funding</a:t>
            </a:r>
          </a:p>
          <a:p>
            <a:pPr marL="285750" indent="-285750">
              <a:buFont typeface="Arial" panose="020B0604020202020204" pitchFamily="34" charset="0"/>
              <a:buChar char="•"/>
            </a:pPr>
            <a:r>
              <a:rPr lang="en-GB" dirty="0"/>
              <a:t>Keep interventions under review – check value for money and progress against outcomes</a:t>
            </a:r>
          </a:p>
          <a:p>
            <a:pPr marL="285750" indent="-285750">
              <a:buFont typeface="Arial" panose="020B0604020202020204" pitchFamily="34" charset="0"/>
              <a:buChar char="•"/>
            </a:pPr>
            <a:r>
              <a:rPr lang="en-GB" dirty="0"/>
              <a:t>Call reviews if needs change, outcomes are not being met and additional or different provision is needed. Reviewing a plan is the mechanism for accessing different funding</a:t>
            </a:r>
            <a:endParaRPr lang="en-GB" dirty="0">
              <a:cs typeface="Calibri"/>
            </a:endParaRPr>
          </a:p>
          <a:p>
            <a:pPr marL="285750" indent="-285750">
              <a:buFont typeface="Arial" panose="020B0604020202020204" pitchFamily="34" charset="0"/>
              <a:buChar char="•"/>
            </a:pPr>
            <a:r>
              <a:rPr lang="en-GB" dirty="0"/>
              <a:t>Monitor your quarterly funding statements – make sure it has everyone listed that you expected</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213967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583113"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40964" name="TextBox 8"/>
          <p:cNvSpPr txBox="1">
            <a:spLocks noChangeArrowheads="1"/>
          </p:cNvSpPr>
          <p:nvPr/>
        </p:nvSpPr>
        <p:spPr bwMode="auto">
          <a:xfrm>
            <a:off x="179512" y="204480"/>
            <a:ext cx="4104456"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4800" b="1" dirty="0">
                <a:solidFill>
                  <a:schemeClr val="bg1"/>
                </a:solidFill>
              </a:rPr>
              <a:t>Resources</a:t>
            </a:r>
          </a:p>
          <a:p>
            <a:pPr marL="342900" indent="-342900" eaLnBrk="1" hangingPunct="1">
              <a:spcBef>
                <a:spcPct val="0"/>
              </a:spcBef>
            </a:pPr>
            <a:r>
              <a:rPr lang="en-GB" altLang="en-US" sz="2000" dirty="0">
                <a:solidFill>
                  <a:schemeClr val="bg1"/>
                </a:solidFill>
                <a:hlinkClick r:id="rId2">
                  <a:extLst>
                    <a:ext uri="{A12FA001-AC4F-418D-AE19-62706E023703}">
                      <ahyp:hlinkClr xmlns:ahyp="http://schemas.microsoft.com/office/drawing/2018/hyperlinkcolor" val="tx"/>
                    </a:ext>
                  </a:extLst>
                </a:hlinkClick>
              </a:rPr>
              <a:t>The schools information portal</a:t>
            </a:r>
            <a:endParaRPr lang="en-GB" altLang="en-US" sz="2000" dirty="0">
              <a:solidFill>
                <a:schemeClr val="bg1"/>
              </a:solidFill>
            </a:endParaRPr>
          </a:p>
          <a:p>
            <a:pPr marL="342900" indent="-342900" eaLnBrk="1" hangingPunct="1">
              <a:spcBef>
                <a:spcPct val="0"/>
              </a:spcBef>
            </a:pPr>
            <a:r>
              <a:rPr lang="en-GB" altLang="en-US" sz="2000" dirty="0">
                <a:solidFill>
                  <a:schemeClr val="bg1"/>
                </a:solidFill>
                <a:hlinkClick r:id="rId3">
                  <a:extLst>
                    <a:ext uri="{A12FA001-AC4F-418D-AE19-62706E023703}">
                      <ahyp:hlinkClr xmlns:ahyp="http://schemas.microsoft.com/office/drawing/2018/hyperlinkcolor" val="tx"/>
                    </a:ext>
                  </a:extLst>
                </a:hlinkClick>
              </a:rPr>
              <a:t>Guide to high needs funding</a:t>
            </a:r>
            <a:endParaRPr lang="en-GB" altLang="en-US" sz="2000" dirty="0">
              <a:solidFill>
                <a:schemeClr val="bg1"/>
              </a:solidFill>
            </a:endParaRPr>
          </a:p>
          <a:p>
            <a:pPr marL="342900" indent="-342900" eaLnBrk="1" hangingPunct="1">
              <a:spcBef>
                <a:spcPct val="0"/>
              </a:spcBef>
            </a:pPr>
            <a:r>
              <a:rPr lang="en-GB" altLang="en-US" sz="2000" dirty="0">
                <a:solidFill>
                  <a:schemeClr val="bg1"/>
                </a:solidFill>
                <a:hlinkClick r:id="rId4">
                  <a:extLst>
                    <a:ext uri="{A12FA001-AC4F-418D-AE19-62706E023703}">
                      <ahyp:hlinkClr xmlns:ahyp="http://schemas.microsoft.com/office/drawing/2018/hyperlinkcolor" val="tx"/>
                    </a:ext>
                  </a:extLst>
                </a:hlinkClick>
              </a:rPr>
              <a:t>Derby City school finance and budget page</a:t>
            </a:r>
            <a:endParaRPr lang="en-GB" altLang="en-US" sz="2000" dirty="0">
              <a:solidFill>
                <a:schemeClr val="bg1"/>
              </a:solidFill>
            </a:endParaRPr>
          </a:p>
          <a:p>
            <a:pPr marL="342900" indent="-342900" eaLnBrk="1" hangingPunct="1">
              <a:spcBef>
                <a:spcPct val="0"/>
              </a:spcBef>
            </a:pPr>
            <a:endParaRPr lang="en-GB" altLang="en-US" sz="2000" dirty="0">
              <a:solidFill>
                <a:schemeClr val="bg1"/>
              </a:solidFill>
            </a:endParaRPr>
          </a:p>
          <a:p>
            <a:pPr marL="342900" indent="-342900" eaLnBrk="1" hangingPunct="1">
              <a:spcBef>
                <a:spcPct val="0"/>
              </a:spcBef>
            </a:pPr>
            <a:endParaRPr lang="en-GB" altLang="en-US" sz="2000" dirty="0">
              <a:solidFill>
                <a:schemeClr val="bg1"/>
              </a:solidFill>
            </a:endParaRPr>
          </a:p>
          <a:p>
            <a:pPr marL="342900" indent="-342900" eaLnBrk="1" hangingPunct="1">
              <a:spcBef>
                <a:spcPct val="0"/>
              </a:spcBef>
            </a:pPr>
            <a:endParaRPr lang="en-GB" altLang="en-US" sz="2000" dirty="0">
              <a:solidFill>
                <a:schemeClr val="bg1"/>
              </a:solidFill>
            </a:endParaRPr>
          </a:p>
          <a:p>
            <a:pPr eaLnBrk="1" hangingPunct="1">
              <a:spcBef>
                <a:spcPct val="0"/>
              </a:spcBef>
              <a:buFontTx/>
              <a:buNone/>
            </a:pPr>
            <a:endParaRPr lang="en-GB" altLang="en-US" sz="2000" dirty="0">
              <a:solidFill>
                <a:schemeClr val="bg1"/>
              </a:solidFill>
            </a:endParaRPr>
          </a:p>
        </p:txBody>
      </p:sp>
      <p:sp>
        <p:nvSpPr>
          <p:cNvPr id="7" name="TextBox 8"/>
          <p:cNvSpPr txBox="1">
            <a:spLocks noChangeArrowheads="1"/>
          </p:cNvSpPr>
          <p:nvPr/>
        </p:nvSpPr>
        <p:spPr bwMode="auto">
          <a:xfrm>
            <a:off x="4827798" y="204479"/>
            <a:ext cx="4104456"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4800" b="1" dirty="0">
                <a:solidFill>
                  <a:schemeClr val="accent1"/>
                </a:solidFill>
              </a:rPr>
              <a:t>Where to go for help</a:t>
            </a:r>
          </a:p>
          <a:p>
            <a:pPr marL="342900" indent="-342900" eaLnBrk="1" hangingPunct="1">
              <a:spcBef>
                <a:spcPct val="0"/>
              </a:spcBef>
            </a:pPr>
            <a:r>
              <a:rPr lang="en-GB" altLang="en-US" sz="2000" dirty="0">
                <a:solidFill>
                  <a:schemeClr val="accent1"/>
                </a:solidFill>
              </a:rPr>
              <a:t>Your linked EHCP Officer if it relates to E3 funding</a:t>
            </a:r>
          </a:p>
          <a:p>
            <a:pPr marL="342900" indent="-342900" eaLnBrk="1" hangingPunct="1">
              <a:spcBef>
                <a:spcPct val="0"/>
              </a:spcBef>
            </a:pPr>
            <a:r>
              <a:rPr lang="en-GB" altLang="en-US" sz="2000" dirty="0">
                <a:solidFill>
                  <a:schemeClr val="accent1"/>
                </a:solidFill>
                <a:hlinkClick r:id="rId5">
                  <a:extLst>
                    <a:ext uri="{A12FA001-AC4F-418D-AE19-62706E023703}">
                      <ahyp:hlinkClr xmlns:ahyp="http://schemas.microsoft.com/office/drawing/2018/hyperlinkcolor" val="tx"/>
                    </a:ext>
                  </a:extLst>
                </a:hlinkClick>
              </a:rPr>
              <a:t>The school finance team</a:t>
            </a:r>
            <a:endParaRPr lang="en-GB" altLang="en-US" sz="2000" dirty="0">
              <a:solidFill>
                <a:schemeClr val="accent1"/>
              </a:solidFill>
            </a:endParaRPr>
          </a:p>
          <a:p>
            <a:pPr marL="342900" indent="-342900" eaLnBrk="1" hangingPunct="1">
              <a:spcBef>
                <a:spcPct val="0"/>
              </a:spcBef>
            </a:pPr>
            <a:r>
              <a:rPr lang="en-GB" altLang="en-US" sz="2000" dirty="0">
                <a:solidFill>
                  <a:schemeClr val="accent1"/>
                </a:solidFill>
              </a:rPr>
              <a:t>Your school business manager or MAT Inclusion lead</a:t>
            </a:r>
          </a:p>
          <a:p>
            <a:pPr marL="342900" indent="-342900" eaLnBrk="1" hangingPunct="1">
              <a:spcBef>
                <a:spcPct val="0"/>
              </a:spcBef>
            </a:pPr>
            <a:r>
              <a:rPr lang="en-GB" altLang="en-US" sz="2000" dirty="0">
                <a:solidFill>
                  <a:schemeClr val="accent1"/>
                </a:solidFill>
              </a:rPr>
              <a:t>SEND Ambassadors</a:t>
            </a: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12839" y="4515966"/>
            <a:ext cx="823767" cy="458008"/>
          </a:xfrm>
          <a:prstGeom prst="rect">
            <a:avLst/>
          </a:prstGeom>
        </p:spPr>
      </p:pic>
      <p:pic>
        <p:nvPicPr>
          <p:cNvPr id="6" name="Picture 5" descr="A picture containing text, plant&#10;&#10;Description automatically generated">
            <a:extLst>
              <a:ext uri="{FF2B5EF4-FFF2-40B4-BE49-F238E27FC236}">
                <a16:creationId xmlns:a16="http://schemas.microsoft.com/office/drawing/2014/main" id="{B93E45C5-6DB3-4E91-9333-96C9F758ED3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18330" y="4004281"/>
            <a:ext cx="1012784" cy="511685"/>
          </a:xfrm>
          <a:prstGeom prst="rect">
            <a:avLst/>
          </a:prstGeom>
        </p:spPr>
      </p:pic>
      <p:pic>
        <p:nvPicPr>
          <p:cNvPr id="8" name="Picture 7">
            <a:extLst>
              <a:ext uri="{FF2B5EF4-FFF2-40B4-BE49-F238E27FC236}">
                <a16:creationId xmlns:a16="http://schemas.microsoft.com/office/drawing/2014/main" id="{586CEE60-01EF-4D15-836C-9BB2C938D78E}"/>
              </a:ext>
            </a:extLst>
          </p:cNvPr>
          <p:cNvPicPr>
            <a:picLocks/>
          </p:cNvPicPr>
          <p:nvPr/>
        </p:nvPicPr>
        <p:blipFill>
          <a:blip r:embed="rId8" cstate="print">
            <a:duotone>
              <a:schemeClr val="accent1">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79512" y="3859020"/>
            <a:ext cx="1080000" cy="1080000"/>
          </a:xfrm>
          <a:prstGeom prst="rect">
            <a:avLst/>
          </a:prstGeom>
        </p:spPr>
      </p:pic>
      <p:pic>
        <p:nvPicPr>
          <p:cNvPr id="10" name="Picture 9">
            <a:extLst>
              <a:ext uri="{FF2B5EF4-FFF2-40B4-BE49-F238E27FC236}">
                <a16:creationId xmlns:a16="http://schemas.microsoft.com/office/drawing/2014/main" id="{63DCC538-EFC2-47F8-9D8E-3D3B7DB61B21}"/>
              </a:ext>
            </a:extLst>
          </p:cNvPr>
          <p:cNvPicPr>
            <a:picLocks/>
          </p:cNvPicPr>
          <p:nvPr/>
        </p:nvPicPr>
        <p:blipFill>
          <a:blip r:embed="rId10" cstate="print">
            <a:duotone>
              <a:schemeClr val="accent1">
                <a:shade val="45000"/>
                <a:satMod val="135000"/>
              </a:schemeClr>
              <a:prstClr val="white"/>
            </a:duotone>
            <a:extLst>
              <a:ext uri="{BEBA8EAE-BF5A-486C-A8C5-ECC9F3942E4B}">
                <a14:imgProps xmlns:a14="http://schemas.microsoft.com/office/drawing/2010/main">
                  <a14:imgLayer r:embed="rId11">
                    <a14:imgEffect>
                      <a14:saturation sat="95000"/>
                    </a14:imgEffect>
                  </a14:imgLayer>
                </a14:imgProps>
              </a:ext>
              <a:ext uri="{28A0092B-C50C-407E-A947-70E740481C1C}">
                <a14:useLocalDpi xmlns:a14="http://schemas.microsoft.com/office/drawing/2010/main" val="0"/>
              </a:ext>
            </a:extLst>
          </a:blip>
          <a:stretch>
            <a:fillRect/>
          </a:stretch>
        </p:blipFill>
        <p:spPr>
          <a:xfrm>
            <a:off x="4827798" y="3859020"/>
            <a:ext cx="1080000" cy="1080000"/>
          </a:xfrm>
          <a:prstGeom prst="rect">
            <a:avLst/>
          </a:prstGeom>
        </p:spPr>
      </p:pic>
    </p:spTree>
    <p:extLst>
      <p:ext uri="{BB962C8B-B14F-4D97-AF65-F5344CB8AC3E}">
        <p14:creationId xmlns:p14="http://schemas.microsoft.com/office/powerpoint/2010/main" val="2569360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586" y="3075806"/>
            <a:ext cx="9154585" cy="20756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p:cNvSpPr txBox="1"/>
          <p:nvPr/>
        </p:nvSpPr>
        <p:spPr>
          <a:xfrm>
            <a:off x="-10588" y="3292228"/>
            <a:ext cx="9154586" cy="1138773"/>
          </a:xfrm>
          <a:prstGeom prst="rect">
            <a:avLst/>
          </a:prstGeom>
          <a:noFill/>
        </p:spPr>
        <p:txBody>
          <a:bodyPr wrap="square" rtlCol="0">
            <a:spAutoFit/>
          </a:bodyPr>
          <a:lstStyle/>
          <a:p>
            <a:pPr algn="ctr"/>
            <a:r>
              <a:rPr lang="en-GB" sz="2000" dirty="0">
                <a:solidFill>
                  <a:schemeClr val="bg1"/>
                </a:solidFill>
              </a:rPr>
              <a:t>And finally, don’t forget the role you play in our</a:t>
            </a:r>
          </a:p>
          <a:p>
            <a:pPr algn="ctr"/>
            <a:r>
              <a:rPr lang="en-GB" sz="4800" b="1" dirty="0">
                <a:solidFill>
                  <a:schemeClr val="bg1"/>
                </a:solidFill>
              </a:rPr>
              <a:t> local area vision for SEND</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14352" y="4642815"/>
            <a:ext cx="704708" cy="413211"/>
          </a:xfrm>
          <a:prstGeom prst="rect">
            <a:avLst/>
          </a:prstGeom>
        </p:spPr>
      </p:pic>
      <p:pic>
        <p:nvPicPr>
          <p:cNvPr id="3" name="Picture 2">
            <a:extLst>
              <a:ext uri="{FF2B5EF4-FFF2-40B4-BE49-F238E27FC236}">
                <a16:creationId xmlns:a16="http://schemas.microsoft.com/office/drawing/2014/main" id="{5064006A-E528-4260-8F04-B98ECB60E4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8003" y="-24370"/>
            <a:ext cx="5157403" cy="3041284"/>
          </a:xfrm>
          <a:prstGeom prst="rect">
            <a:avLst/>
          </a:prstGeom>
        </p:spPr>
      </p:pic>
    </p:spTree>
    <p:extLst>
      <p:ext uri="{BB962C8B-B14F-4D97-AF65-F5344CB8AC3E}">
        <p14:creationId xmlns:p14="http://schemas.microsoft.com/office/powerpoint/2010/main" val="4184199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10;&#10;Description automatically generated">
            <a:extLst>
              <a:ext uri="{FF2B5EF4-FFF2-40B4-BE49-F238E27FC236}">
                <a16:creationId xmlns:a16="http://schemas.microsoft.com/office/drawing/2014/main" id="{289AD6FF-C139-4ADF-A8F2-52B17A0F735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089" r="36160"/>
          <a:stretch/>
        </p:blipFill>
        <p:spPr>
          <a:xfrm>
            <a:off x="4283967" y="0"/>
            <a:ext cx="4860033" cy="5143500"/>
          </a:xfrm>
          <a:prstGeom prst="rect">
            <a:avLst/>
          </a:prstGeom>
        </p:spPr>
      </p:pic>
      <p:sp>
        <p:nvSpPr>
          <p:cNvPr id="5" name="Rectangle 4"/>
          <p:cNvSpPr/>
          <p:nvPr/>
        </p:nvSpPr>
        <p:spPr>
          <a:xfrm>
            <a:off x="0" y="0"/>
            <a:ext cx="4583113" cy="51601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8" name="TextBox 6"/>
          <p:cNvSpPr txBox="1">
            <a:spLocks noChangeArrowheads="1"/>
          </p:cNvSpPr>
          <p:nvPr/>
        </p:nvSpPr>
        <p:spPr bwMode="auto">
          <a:xfrm>
            <a:off x="95312" y="894367"/>
            <a:ext cx="4392488"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3600" b="1" dirty="0">
                <a:solidFill>
                  <a:schemeClr val="bg1"/>
                </a:solidFill>
              </a:rPr>
              <a:t>Module objectives</a:t>
            </a:r>
          </a:p>
          <a:p>
            <a:pPr marL="171450" indent="-171450" eaLnBrk="1" hangingPunct="1">
              <a:spcBef>
                <a:spcPct val="0"/>
              </a:spcBef>
            </a:pPr>
            <a:r>
              <a:rPr lang="en-GB" altLang="en-US" sz="1600" dirty="0">
                <a:solidFill>
                  <a:schemeClr val="bg1"/>
                </a:solidFill>
              </a:rPr>
              <a:t>To understand your notional budget</a:t>
            </a:r>
          </a:p>
          <a:p>
            <a:pPr marL="171450" indent="-171450" eaLnBrk="1" hangingPunct="1">
              <a:spcBef>
                <a:spcPct val="0"/>
              </a:spcBef>
            </a:pPr>
            <a:r>
              <a:rPr lang="en-GB" altLang="en-US" sz="1600" dirty="0">
                <a:solidFill>
                  <a:schemeClr val="bg1"/>
                </a:solidFill>
              </a:rPr>
              <a:t>How and when to apply for element 3 funding for children with an education health and care plan</a:t>
            </a:r>
          </a:p>
          <a:p>
            <a:pPr marL="171450" indent="-171450" eaLnBrk="1" hangingPunct="1">
              <a:spcBef>
                <a:spcPct val="0"/>
              </a:spcBef>
            </a:pPr>
            <a:r>
              <a:rPr lang="en-GB" altLang="en-US" sz="1600" dirty="0">
                <a:solidFill>
                  <a:schemeClr val="bg1"/>
                </a:solidFill>
              </a:rPr>
              <a:t>Understanding what your element 3 funding is for, and when you will get paid. </a:t>
            </a:r>
          </a:p>
          <a:p>
            <a:pPr marL="171450" indent="-171450" eaLnBrk="1" hangingPunct="1">
              <a:spcBef>
                <a:spcPct val="0"/>
              </a:spcBef>
            </a:pPr>
            <a:r>
              <a:rPr lang="en-GB" altLang="en-US" sz="1600" dirty="0">
                <a:solidFill>
                  <a:schemeClr val="bg1"/>
                </a:solidFill>
              </a:rPr>
              <a:t>Raise awareness of resources available to support you as a SENCO</a:t>
            </a:r>
          </a:p>
          <a:p>
            <a:pPr marL="171450" indent="-171450" eaLnBrk="1" hangingPunct="1">
              <a:spcBef>
                <a:spcPct val="0"/>
              </a:spcBef>
            </a:pPr>
            <a:r>
              <a:rPr lang="en-GB" altLang="en-US" sz="1600" dirty="0">
                <a:solidFill>
                  <a:schemeClr val="bg1"/>
                </a:solidFill>
              </a:rPr>
              <a:t>Provide details of where to go for further information, help and advice</a:t>
            </a:r>
          </a:p>
          <a:p>
            <a:pPr marL="171450" indent="-171450" eaLnBrk="1" hangingPunct="1">
              <a:spcBef>
                <a:spcPct val="0"/>
              </a:spcBef>
            </a:pPr>
            <a:endParaRPr lang="en-GB" altLang="en-US" sz="1600" dirty="0">
              <a:solidFill>
                <a:schemeClr val="bg1"/>
              </a:solidFill>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2839" y="4515966"/>
            <a:ext cx="823767" cy="458008"/>
          </a:xfrm>
          <a:prstGeom prst="rect">
            <a:avLst/>
          </a:prstGeom>
        </p:spPr>
      </p:pic>
      <p:pic>
        <p:nvPicPr>
          <p:cNvPr id="10" name="Picture 9" descr="A picture containing text, plant&#10;&#10;Description automatically generated">
            <a:extLst>
              <a:ext uri="{FF2B5EF4-FFF2-40B4-BE49-F238E27FC236}">
                <a16:creationId xmlns:a16="http://schemas.microsoft.com/office/drawing/2014/main" id="{161C6094-6E59-4D67-A795-4D68A329C6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18330" y="4004281"/>
            <a:ext cx="1012784" cy="511685"/>
          </a:xfrm>
          <a:prstGeom prst="rect">
            <a:avLst/>
          </a:prstGeom>
        </p:spPr>
      </p:pic>
    </p:spTree>
    <p:extLst>
      <p:ext uri="{BB962C8B-B14F-4D97-AF65-F5344CB8AC3E}">
        <p14:creationId xmlns:p14="http://schemas.microsoft.com/office/powerpoint/2010/main" val="4273648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1113" y="0"/>
            <a:ext cx="9155113" cy="8441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6" name="TextBox 5"/>
          <p:cNvSpPr txBox="1">
            <a:spLocks noChangeArrowheads="1"/>
          </p:cNvSpPr>
          <p:nvPr/>
        </p:nvSpPr>
        <p:spPr bwMode="auto">
          <a:xfrm>
            <a:off x="250824" y="57442"/>
            <a:ext cx="86312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3600" b="1" dirty="0">
                <a:solidFill>
                  <a:schemeClr val="bg1"/>
                </a:solidFill>
              </a:rPr>
              <a:t>SEND Funding</a:t>
            </a:r>
            <a:endParaRPr lang="en-GB" altLang="en-US" sz="2400" dirty="0">
              <a:solidFill>
                <a:schemeClr val="bg1"/>
              </a:solidFill>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2839" y="4515966"/>
            <a:ext cx="823767" cy="458008"/>
          </a:xfrm>
          <a:prstGeom prst="rect">
            <a:avLst/>
          </a:prstGeom>
        </p:spPr>
      </p:pic>
      <p:graphicFrame>
        <p:nvGraphicFramePr>
          <p:cNvPr id="2" name="Diagram 1">
            <a:extLst>
              <a:ext uri="{FF2B5EF4-FFF2-40B4-BE49-F238E27FC236}">
                <a16:creationId xmlns:a16="http://schemas.microsoft.com/office/drawing/2014/main" id="{B0D1309D-3FE2-4997-BD13-715B9510B90F}"/>
              </a:ext>
            </a:extLst>
          </p:cNvPr>
          <p:cNvGraphicFramePr/>
          <p:nvPr>
            <p:extLst>
              <p:ext uri="{D42A27DB-BD31-4B8C-83A1-F6EECF244321}">
                <p14:modId xmlns:p14="http://schemas.microsoft.com/office/powerpoint/2010/main" val="2991168636"/>
              </p:ext>
            </p:extLst>
          </p:nvPr>
        </p:nvGraphicFramePr>
        <p:xfrm>
          <a:off x="107504" y="975872"/>
          <a:ext cx="3816424" cy="36841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7CE0C058-10A4-4DFB-B4FA-07DB35699E1A}"/>
              </a:ext>
            </a:extLst>
          </p:cNvPr>
          <p:cNvSpPr txBox="1"/>
          <p:nvPr/>
        </p:nvSpPr>
        <p:spPr>
          <a:xfrm>
            <a:off x="4349164" y="975872"/>
            <a:ext cx="191544" cy="323160"/>
          </a:xfrm>
          <a:prstGeom prst="rect">
            <a:avLst/>
          </a:prstGeom>
          <a:noFill/>
        </p:spPr>
        <p:txBody>
          <a:bodyPr wrap="square" rtlCol="0">
            <a:spAutoFit/>
          </a:bodyPr>
          <a:lstStyle/>
          <a:p>
            <a:endParaRPr lang="en-GB" dirty="0"/>
          </a:p>
        </p:txBody>
      </p:sp>
      <p:graphicFrame>
        <p:nvGraphicFramePr>
          <p:cNvPr id="8" name="Diagram 7">
            <a:extLst>
              <a:ext uri="{FF2B5EF4-FFF2-40B4-BE49-F238E27FC236}">
                <a16:creationId xmlns:a16="http://schemas.microsoft.com/office/drawing/2014/main" id="{9BCACEFB-614E-4FBB-9480-8B1DC77A4108}"/>
              </a:ext>
            </a:extLst>
          </p:cNvPr>
          <p:cNvGraphicFramePr/>
          <p:nvPr>
            <p:extLst>
              <p:ext uri="{D42A27DB-BD31-4B8C-83A1-F6EECF244321}">
                <p14:modId xmlns:p14="http://schemas.microsoft.com/office/powerpoint/2010/main" val="1147306209"/>
              </p:ext>
            </p:extLst>
          </p:nvPr>
        </p:nvGraphicFramePr>
        <p:xfrm>
          <a:off x="4107398" y="972109"/>
          <a:ext cx="3816424" cy="368411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TextBox 3">
            <a:extLst>
              <a:ext uri="{FF2B5EF4-FFF2-40B4-BE49-F238E27FC236}">
                <a16:creationId xmlns:a16="http://schemas.microsoft.com/office/drawing/2014/main" id="{3F308BF3-7C7E-425A-8B4A-7CD5CD523E36}"/>
              </a:ext>
            </a:extLst>
          </p:cNvPr>
          <p:cNvSpPr txBox="1"/>
          <p:nvPr/>
        </p:nvSpPr>
        <p:spPr>
          <a:xfrm>
            <a:off x="107504" y="4656219"/>
            <a:ext cx="3845925" cy="369332"/>
          </a:xfrm>
          <a:prstGeom prst="rect">
            <a:avLst/>
          </a:prstGeom>
          <a:noFill/>
        </p:spPr>
        <p:txBody>
          <a:bodyPr wrap="none" rtlCol="0">
            <a:spAutoFit/>
          </a:bodyPr>
          <a:lstStyle/>
          <a:p>
            <a:r>
              <a:rPr lang="en-GB" dirty="0"/>
              <a:t>Special schools and enhanced resource</a:t>
            </a:r>
          </a:p>
        </p:txBody>
      </p:sp>
      <p:sp>
        <p:nvSpPr>
          <p:cNvPr id="10" name="TextBox 9">
            <a:extLst>
              <a:ext uri="{FF2B5EF4-FFF2-40B4-BE49-F238E27FC236}">
                <a16:creationId xmlns:a16="http://schemas.microsoft.com/office/drawing/2014/main" id="{80348858-5600-4CF8-9882-33E6B38EACA0}"/>
              </a:ext>
            </a:extLst>
          </p:cNvPr>
          <p:cNvSpPr txBox="1"/>
          <p:nvPr/>
        </p:nvSpPr>
        <p:spPr>
          <a:xfrm>
            <a:off x="5347273" y="4656219"/>
            <a:ext cx="1371722" cy="369332"/>
          </a:xfrm>
          <a:prstGeom prst="rect">
            <a:avLst/>
          </a:prstGeom>
          <a:noFill/>
        </p:spPr>
        <p:txBody>
          <a:bodyPr wrap="none" rtlCol="0">
            <a:spAutoFit/>
          </a:bodyPr>
          <a:lstStyle/>
          <a:p>
            <a:r>
              <a:rPr lang="en-GB" dirty="0"/>
              <a:t>Mainstream </a:t>
            </a:r>
          </a:p>
        </p:txBody>
      </p:sp>
      <p:pic>
        <p:nvPicPr>
          <p:cNvPr id="12" name="Picture 11" descr="A picture containing text, plant&#10;&#10;Description automatically generated">
            <a:extLst>
              <a:ext uri="{FF2B5EF4-FFF2-40B4-BE49-F238E27FC236}">
                <a16:creationId xmlns:a16="http://schemas.microsoft.com/office/drawing/2014/main" id="{C2DD65BB-AD0B-4E9F-A417-03CBEC3C8E36}"/>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18330" y="4004281"/>
            <a:ext cx="1012784" cy="511685"/>
          </a:xfrm>
          <a:prstGeom prst="rect">
            <a:avLst/>
          </a:prstGeom>
        </p:spPr>
      </p:pic>
    </p:spTree>
    <p:extLst>
      <p:ext uri="{BB962C8B-B14F-4D97-AF65-F5344CB8AC3E}">
        <p14:creationId xmlns:p14="http://schemas.microsoft.com/office/powerpoint/2010/main" val="471734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1113" y="0"/>
            <a:ext cx="9155113" cy="84415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6" name="TextBox 5"/>
          <p:cNvSpPr txBox="1">
            <a:spLocks noChangeArrowheads="1"/>
          </p:cNvSpPr>
          <p:nvPr/>
        </p:nvSpPr>
        <p:spPr bwMode="auto">
          <a:xfrm>
            <a:off x="250823" y="92609"/>
            <a:ext cx="86312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3600" b="1" dirty="0">
                <a:solidFill>
                  <a:schemeClr val="bg1"/>
                </a:solidFill>
              </a:rPr>
              <a:t>Element 1 – core school budget</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2839" y="4515966"/>
            <a:ext cx="823767" cy="458008"/>
          </a:xfrm>
          <a:prstGeom prst="rect">
            <a:avLst/>
          </a:prstGeom>
        </p:spPr>
      </p:pic>
      <p:sp>
        <p:nvSpPr>
          <p:cNvPr id="3" name="TextBox 2">
            <a:extLst>
              <a:ext uri="{FF2B5EF4-FFF2-40B4-BE49-F238E27FC236}">
                <a16:creationId xmlns:a16="http://schemas.microsoft.com/office/drawing/2014/main" id="{7CE0C058-10A4-4DFB-B4FA-07DB35699E1A}"/>
              </a:ext>
            </a:extLst>
          </p:cNvPr>
          <p:cNvSpPr txBox="1"/>
          <p:nvPr/>
        </p:nvSpPr>
        <p:spPr>
          <a:xfrm>
            <a:off x="4349164" y="975872"/>
            <a:ext cx="191544" cy="323160"/>
          </a:xfrm>
          <a:prstGeom prst="rect">
            <a:avLst/>
          </a:prstGeom>
          <a:noFill/>
        </p:spPr>
        <p:txBody>
          <a:bodyPr wrap="square" rtlCol="0">
            <a:spAutoFit/>
          </a:bodyPr>
          <a:lstStyle/>
          <a:p>
            <a:endParaRPr lang="en-GB" dirty="0"/>
          </a:p>
        </p:txBody>
      </p:sp>
      <p:pic>
        <p:nvPicPr>
          <p:cNvPr id="12" name="Picture 11" descr="A picture containing text, plant&#10;&#10;Description automatically generated">
            <a:extLst>
              <a:ext uri="{FF2B5EF4-FFF2-40B4-BE49-F238E27FC236}">
                <a16:creationId xmlns:a16="http://schemas.microsoft.com/office/drawing/2014/main" id="{C2DD65BB-AD0B-4E9F-A417-03CBEC3C8E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8330" y="4004281"/>
            <a:ext cx="1012784" cy="511685"/>
          </a:xfrm>
          <a:prstGeom prst="rect">
            <a:avLst/>
          </a:prstGeom>
        </p:spPr>
      </p:pic>
      <p:sp>
        <p:nvSpPr>
          <p:cNvPr id="14" name="Rectangle 13">
            <a:extLst>
              <a:ext uri="{FF2B5EF4-FFF2-40B4-BE49-F238E27FC236}">
                <a16:creationId xmlns:a16="http://schemas.microsoft.com/office/drawing/2014/main" id="{CD588909-F9FA-417B-9665-4986EA70E28B}"/>
              </a:ext>
            </a:extLst>
          </p:cNvPr>
          <p:cNvSpPr/>
          <p:nvPr/>
        </p:nvSpPr>
        <p:spPr>
          <a:xfrm>
            <a:off x="250823" y="975872"/>
            <a:ext cx="7417521" cy="2862322"/>
          </a:xfrm>
          <a:prstGeom prst="rect">
            <a:avLst/>
          </a:prstGeom>
        </p:spPr>
        <p:txBody>
          <a:bodyPr wrap="square">
            <a:spAutoFit/>
          </a:bodyPr>
          <a:lstStyle/>
          <a:p>
            <a:pPr marL="285750" indent="-285750">
              <a:buFont typeface="Arial" panose="020B0604020202020204" pitchFamily="34" charset="0"/>
              <a:buChar char="•"/>
            </a:pPr>
            <a:r>
              <a:rPr lang="en-US" sz="2000" dirty="0"/>
              <a:t>Schools get most of their funding based on the total number of pupils in the school. </a:t>
            </a:r>
          </a:p>
          <a:p>
            <a:pPr marL="285750" indent="-285750">
              <a:buFont typeface="Arial" panose="020B0604020202020204" pitchFamily="34" charset="0"/>
              <a:buChar char="•"/>
            </a:pPr>
            <a:r>
              <a:rPr lang="en-US" sz="2000" dirty="0"/>
              <a:t>Every pupil in a school attracts an amount of money. The amount varies from one authority to another. There is usually more funding for each pupil in a secondary school than in a primary school. </a:t>
            </a:r>
          </a:p>
          <a:p>
            <a:pPr marL="285750" indent="-285750">
              <a:buFont typeface="Arial" panose="020B0604020202020204" pitchFamily="34" charset="0"/>
              <a:buChar char="•"/>
            </a:pPr>
            <a:r>
              <a:rPr lang="en-US" sz="2000" dirty="0"/>
              <a:t>This is the core budget for each school, and it is used to make general provision for all pupils in the school including pupils with SEN. </a:t>
            </a:r>
          </a:p>
          <a:p>
            <a:pPr marL="285750" indent="-285750">
              <a:buFont typeface="Arial" panose="020B0604020202020204" pitchFamily="34" charset="0"/>
              <a:buChar char="•"/>
            </a:pPr>
            <a:r>
              <a:rPr lang="en-US" sz="2000" dirty="0"/>
              <a:t>In Derby this usually equates to about £4000 per pupil</a:t>
            </a:r>
            <a:endParaRPr lang="en-GB" sz="2000" dirty="0"/>
          </a:p>
        </p:txBody>
      </p:sp>
      <p:pic>
        <p:nvPicPr>
          <p:cNvPr id="17" name="Picture 16">
            <a:extLst>
              <a:ext uri="{FF2B5EF4-FFF2-40B4-BE49-F238E27FC236}">
                <a16:creationId xmlns:a16="http://schemas.microsoft.com/office/drawing/2014/main" id="{27B6F69A-C9C0-4EB3-B8A7-1A093980E47E}"/>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7984722" y="975872"/>
            <a:ext cx="1080000" cy="1080000"/>
          </a:xfrm>
          <a:prstGeom prst="rect">
            <a:avLst/>
          </a:prstGeom>
          <a:noFill/>
          <a:ln>
            <a:noFill/>
          </a:ln>
        </p:spPr>
      </p:pic>
    </p:spTree>
    <p:extLst>
      <p:ext uri="{BB962C8B-B14F-4D97-AF65-F5344CB8AC3E}">
        <p14:creationId xmlns:p14="http://schemas.microsoft.com/office/powerpoint/2010/main" val="2568330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1113" y="0"/>
            <a:ext cx="9155113" cy="84415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6" name="TextBox 5"/>
          <p:cNvSpPr txBox="1">
            <a:spLocks noChangeArrowheads="1"/>
          </p:cNvSpPr>
          <p:nvPr/>
        </p:nvSpPr>
        <p:spPr bwMode="auto">
          <a:xfrm>
            <a:off x="250824" y="57442"/>
            <a:ext cx="86312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3600" b="1" dirty="0">
                <a:solidFill>
                  <a:schemeClr val="bg1"/>
                </a:solidFill>
              </a:rPr>
              <a:t>Element 2 – the notional SEN budget</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2839" y="4515966"/>
            <a:ext cx="823767" cy="458008"/>
          </a:xfrm>
          <a:prstGeom prst="rect">
            <a:avLst/>
          </a:prstGeom>
        </p:spPr>
      </p:pic>
      <p:sp>
        <p:nvSpPr>
          <p:cNvPr id="3" name="TextBox 2">
            <a:extLst>
              <a:ext uri="{FF2B5EF4-FFF2-40B4-BE49-F238E27FC236}">
                <a16:creationId xmlns:a16="http://schemas.microsoft.com/office/drawing/2014/main" id="{7CE0C058-10A4-4DFB-B4FA-07DB35699E1A}"/>
              </a:ext>
            </a:extLst>
          </p:cNvPr>
          <p:cNvSpPr txBox="1"/>
          <p:nvPr/>
        </p:nvSpPr>
        <p:spPr>
          <a:xfrm>
            <a:off x="4349164" y="975872"/>
            <a:ext cx="191544" cy="323160"/>
          </a:xfrm>
          <a:prstGeom prst="rect">
            <a:avLst/>
          </a:prstGeom>
          <a:noFill/>
        </p:spPr>
        <p:txBody>
          <a:bodyPr wrap="square" rtlCol="0">
            <a:spAutoFit/>
          </a:bodyPr>
          <a:lstStyle/>
          <a:p>
            <a:endParaRPr lang="en-GB" dirty="0"/>
          </a:p>
        </p:txBody>
      </p:sp>
      <p:pic>
        <p:nvPicPr>
          <p:cNvPr id="12" name="Picture 11" descr="A picture containing text, plant&#10;&#10;Description automatically generated">
            <a:extLst>
              <a:ext uri="{FF2B5EF4-FFF2-40B4-BE49-F238E27FC236}">
                <a16:creationId xmlns:a16="http://schemas.microsoft.com/office/drawing/2014/main" id="{C2DD65BB-AD0B-4E9F-A417-03CBEC3C8E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8330" y="4004281"/>
            <a:ext cx="1012784" cy="511685"/>
          </a:xfrm>
          <a:prstGeom prst="rect">
            <a:avLst/>
          </a:prstGeom>
        </p:spPr>
      </p:pic>
      <p:sp>
        <p:nvSpPr>
          <p:cNvPr id="14" name="Rectangle 13">
            <a:extLst>
              <a:ext uri="{FF2B5EF4-FFF2-40B4-BE49-F238E27FC236}">
                <a16:creationId xmlns:a16="http://schemas.microsoft.com/office/drawing/2014/main" id="{CD588909-F9FA-417B-9665-4986EA70E28B}"/>
              </a:ext>
            </a:extLst>
          </p:cNvPr>
          <p:cNvSpPr/>
          <p:nvPr/>
        </p:nvSpPr>
        <p:spPr>
          <a:xfrm>
            <a:off x="250824" y="975872"/>
            <a:ext cx="7862016" cy="4062651"/>
          </a:xfrm>
          <a:prstGeom prst="rect">
            <a:avLst/>
          </a:prstGeom>
        </p:spPr>
        <p:txBody>
          <a:bodyPr wrap="square">
            <a:spAutoFit/>
          </a:bodyPr>
          <a:lstStyle/>
          <a:p>
            <a:pPr marL="285750" indent="-285750">
              <a:buFont typeface="Arial" panose="020B0604020202020204" pitchFamily="34" charset="0"/>
              <a:buChar char="•"/>
            </a:pPr>
            <a:r>
              <a:rPr lang="en-US" sz="2000" dirty="0"/>
              <a:t>The government suggests that schools should use this notional SEN budget to pay for up to £6,000 worth of special educational provision to meet a child’s SEN. Most children with SEN need special educational provision that comes to less than £6,000.</a:t>
            </a:r>
          </a:p>
          <a:p>
            <a:pPr marL="285750" indent="-285750">
              <a:buFont typeface="Arial" panose="020B0604020202020204" pitchFamily="34" charset="0"/>
              <a:buChar char="•"/>
            </a:pPr>
            <a:r>
              <a:rPr lang="en-US" sz="2000" dirty="0"/>
              <a:t>Reminder: special educational provision is anything that is ‘additional to or different from’ the provision that is made for all children. Provision which is for all children is funded from the core budget. </a:t>
            </a:r>
          </a:p>
          <a:p>
            <a:pPr marL="285750" indent="-285750">
              <a:buFont typeface="Arial" panose="020B0604020202020204" pitchFamily="34" charset="0"/>
              <a:buChar char="•"/>
            </a:pPr>
            <a:r>
              <a:rPr lang="en-US" sz="2000" dirty="0"/>
              <a:t>Element 2 is called the notional SEN budget because no-one tells you exactly how you should spend the money. When funding is delegated to schools, you can spend it in the way you think is best. </a:t>
            </a:r>
          </a:p>
          <a:p>
            <a:pPr marL="285750" indent="-285750">
              <a:buFont typeface="Arial" panose="020B0604020202020204" pitchFamily="34" charset="0"/>
              <a:buChar char="•"/>
            </a:pPr>
            <a:r>
              <a:rPr lang="en-US" sz="2000" dirty="0"/>
              <a:t>However, remember you have a duty to identify, assess and make special educational provision for all children with SEN</a:t>
            </a:r>
          </a:p>
          <a:p>
            <a:pPr marL="285750" indent="-285750">
              <a:buFont typeface="Arial" panose="020B0604020202020204" pitchFamily="34" charset="0"/>
              <a:buChar char="•"/>
            </a:pPr>
            <a:endParaRPr lang="en-US" sz="2000" dirty="0"/>
          </a:p>
        </p:txBody>
      </p:sp>
      <p:pic>
        <p:nvPicPr>
          <p:cNvPr id="8" name="Picture 7">
            <a:extLst>
              <a:ext uri="{FF2B5EF4-FFF2-40B4-BE49-F238E27FC236}">
                <a16:creationId xmlns:a16="http://schemas.microsoft.com/office/drawing/2014/main" id="{212DD062-C9D2-4637-A738-B118E53CF83C}"/>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7984722" y="975872"/>
            <a:ext cx="1080000" cy="1080000"/>
          </a:xfrm>
          <a:prstGeom prst="rect">
            <a:avLst/>
          </a:prstGeom>
          <a:noFill/>
          <a:ln>
            <a:noFill/>
          </a:ln>
        </p:spPr>
      </p:pic>
    </p:spTree>
    <p:extLst>
      <p:ext uri="{BB962C8B-B14F-4D97-AF65-F5344CB8AC3E}">
        <p14:creationId xmlns:p14="http://schemas.microsoft.com/office/powerpoint/2010/main" val="4205415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1113" y="0"/>
            <a:ext cx="9155113" cy="84415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6" name="TextBox 5"/>
          <p:cNvSpPr txBox="1">
            <a:spLocks noChangeArrowheads="1"/>
          </p:cNvSpPr>
          <p:nvPr/>
        </p:nvSpPr>
        <p:spPr bwMode="auto">
          <a:xfrm>
            <a:off x="250824" y="57442"/>
            <a:ext cx="86312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3600" b="1" dirty="0">
                <a:solidFill>
                  <a:schemeClr val="bg1"/>
                </a:solidFill>
              </a:rPr>
              <a:t>Element 2 – the notional SEN budget</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2839" y="4515966"/>
            <a:ext cx="823767" cy="458008"/>
          </a:xfrm>
          <a:prstGeom prst="rect">
            <a:avLst/>
          </a:prstGeom>
        </p:spPr>
      </p:pic>
      <p:sp>
        <p:nvSpPr>
          <p:cNvPr id="3" name="TextBox 2">
            <a:extLst>
              <a:ext uri="{FF2B5EF4-FFF2-40B4-BE49-F238E27FC236}">
                <a16:creationId xmlns:a16="http://schemas.microsoft.com/office/drawing/2014/main" id="{7CE0C058-10A4-4DFB-B4FA-07DB35699E1A}"/>
              </a:ext>
            </a:extLst>
          </p:cNvPr>
          <p:cNvSpPr txBox="1"/>
          <p:nvPr/>
        </p:nvSpPr>
        <p:spPr>
          <a:xfrm>
            <a:off x="4349164" y="975872"/>
            <a:ext cx="191544" cy="323160"/>
          </a:xfrm>
          <a:prstGeom prst="rect">
            <a:avLst/>
          </a:prstGeom>
          <a:noFill/>
        </p:spPr>
        <p:txBody>
          <a:bodyPr wrap="square" rtlCol="0">
            <a:spAutoFit/>
          </a:bodyPr>
          <a:lstStyle/>
          <a:p>
            <a:endParaRPr lang="en-GB" dirty="0"/>
          </a:p>
        </p:txBody>
      </p:sp>
      <p:pic>
        <p:nvPicPr>
          <p:cNvPr id="12" name="Picture 11" descr="A picture containing text, plant&#10;&#10;Description automatically generated">
            <a:extLst>
              <a:ext uri="{FF2B5EF4-FFF2-40B4-BE49-F238E27FC236}">
                <a16:creationId xmlns:a16="http://schemas.microsoft.com/office/drawing/2014/main" id="{C2DD65BB-AD0B-4E9F-A417-03CBEC3C8E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8330" y="4004281"/>
            <a:ext cx="1012784" cy="511685"/>
          </a:xfrm>
          <a:prstGeom prst="rect">
            <a:avLst/>
          </a:prstGeom>
        </p:spPr>
      </p:pic>
      <p:sp>
        <p:nvSpPr>
          <p:cNvPr id="14" name="Rectangle 13">
            <a:extLst>
              <a:ext uri="{FF2B5EF4-FFF2-40B4-BE49-F238E27FC236}">
                <a16:creationId xmlns:a16="http://schemas.microsoft.com/office/drawing/2014/main" id="{CD588909-F9FA-417B-9665-4986EA70E28B}"/>
              </a:ext>
            </a:extLst>
          </p:cNvPr>
          <p:cNvSpPr/>
          <p:nvPr/>
        </p:nvSpPr>
        <p:spPr>
          <a:xfrm>
            <a:off x="250823" y="896298"/>
            <a:ext cx="7767507" cy="4093428"/>
          </a:xfrm>
          <a:prstGeom prst="rect">
            <a:avLst/>
          </a:prstGeom>
        </p:spPr>
        <p:txBody>
          <a:bodyPr wrap="square">
            <a:spAutoFit/>
          </a:bodyPr>
          <a:lstStyle/>
          <a:p>
            <a:pPr marL="285750" indent="-285750">
              <a:buFont typeface="Arial" panose="020B0604020202020204" pitchFamily="34" charset="0"/>
              <a:buChar char="•"/>
            </a:pPr>
            <a:r>
              <a:rPr lang="en-US" sz="2000" dirty="0"/>
              <a:t>Every school receives an additional amount of money to help make special educational provision to meet children’s SEN. </a:t>
            </a:r>
          </a:p>
          <a:p>
            <a:pPr marL="285750" indent="-285750">
              <a:buFont typeface="Arial" panose="020B0604020202020204" pitchFamily="34" charset="0"/>
              <a:buChar char="•"/>
            </a:pPr>
            <a:r>
              <a:rPr lang="en-US" sz="2000" dirty="0"/>
              <a:t>The amount in this budget is based on a formula which is agreed between schools and the local authority. The formula gives more money to schools based on:</a:t>
            </a:r>
          </a:p>
          <a:p>
            <a:pPr marL="742950" lvl="1" indent="-285750">
              <a:buFont typeface="Arial" panose="020B0604020202020204" pitchFamily="34" charset="0"/>
              <a:buChar char="•"/>
            </a:pPr>
            <a:r>
              <a:rPr lang="en-US" sz="2000" dirty="0"/>
              <a:t>Prior attainment</a:t>
            </a:r>
          </a:p>
          <a:p>
            <a:pPr marL="742950" lvl="1" indent="-285750">
              <a:buFont typeface="Arial" panose="020B0604020202020204" pitchFamily="34" charset="0"/>
              <a:buChar char="•"/>
            </a:pPr>
            <a:r>
              <a:rPr lang="en-US" sz="2000" dirty="0"/>
              <a:t>EAL</a:t>
            </a:r>
          </a:p>
          <a:p>
            <a:pPr marL="742950" lvl="1" indent="-285750">
              <a:buFont typeface="Arial" panose="020B0604020202020204" pitchFamily="34" charset="0"/>
              <a:buChar char="•"/>
            </a:pPr>
            <a:r>
              <a:rPr lang="en-US" sz="2000" dirty="0"/>
              <a:t>IDACI (your local deprivation index figure)</a:t>
            </a:r>
          </a:p>
          <a:p>
            <a:pPr marL="742950" lvl="1" indent="-285750">
              <a:buFont typeface="Arial" panose="020B0604020202020204" pitchFamily="34" charset="0"/>
              <a:buChar char="•"/>
            </a:pPr>
            <a:r>
              <a:rPr lang="en-US" sz="2000" dirty="0"/>
              <a:t>Free School Meals</a:t>
            </a:r>
          </a:p>
          <a:p>
            <a:pPr marL="742950" lvl="1" indent="-285750">
              <a:buFont typeface="Arial" panose="020B0604020202020204" pitchFamily="34" charset="0"/>
              <a:buChar char="•"/>
            </a:pPr>
            <a:r>
              <a:rPr lang="en-US" sz="2000" dirty="0"/>
              <a:t>Mobility</a:t>
            </a:r>
          </a:p>
          <a:p>
            <a:pPr marL="285750" indent="-285750">
              <a:buFont typeface="Arial" panose="020B0604020202020204" pitchFamily="34" charset="0"/>
              <a:buChar char="•"/>
            </a:pPr>
            <a:r>
              <a:rPr lang="en-US" sz="2000" dirty="0"/>
              <a:t>You may find you have many more children with SEN than expected. This might happen where, for example, you have a good reputation for teaching children with SEN. </a:t>
            </a:r>
          </a:p>
        </p:txBody>
      </p:sp>
      <p:pic>
        <p:nvPicPr>
          <p:cNvPr id="17" name="Picture 16">
            <a:extLst>
              <a:ext uri="{FF2B5EF4-FFF2-40B4-BE49-F238E27FC236}">
                <a16:creationId xmlns:a16="http://schemas.microsoft.com/office/drawing/2014/main" id="{7D891653-16EF-4FAD-8CF2-EC478677A01D}"/>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7984722" y="975872"/>
            <a:ext cx="1080000" cy="1080000"/>
          </a:xfrm>
          <a:prstGeom prst="rect">
            <a:avLst/>
          </a:prstGeom>
          <a:noFill/>
          <a:ln>
            <a:noFill/>
          </a:ln>
        </p:spPr>
      </p:pic>
    </p:spTree>
    <p:extLst>
      <p:ext uri="{BB962C8B-B14F-4D97-AF65-F5344CB8AC3E}">
        <p14:creationId xmlns:p14="http://schemas.microsoft.com/office/powerpoint/2010/main" val="3927975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1113" y="0"/>
            <a:ext cx="9155113" cy="84415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6" name="TextBox 5"/>
          <p:cNvSpPr txBox="1">
            <a:spLocks noChangeArrowheads="1"/>
          </p:cNvSpPr>
          <p:nvPr/>
        </p:nvSpPr>
        <p:spPr bwMode="auto">
          <a:xfrm>
            <a:off x="262892" y="103662"/>
            <a:ext cx="86312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3600" b="1" dirty="0"/>
              <a:t>Element 3 - Top-up funding</a:t>
            </a:r>
            <a:endParaRPr lang="en-GB" altLang="en-US" sz="2400"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2839" y="4515966"/>
            <a:ext cx="823767" cy="458008"/>
          </a:xfrm>
          <a:prstGeom prst="rect">
            <a:avLst/>
          </a:prstGeom>
        </p:spPr>
      </p:pic>
      <p:sp>
        <p:nvSpPr>
          <p:cNvPr id="2" name="Rectangle 1">
            <a:extLst>
              <a:ext uri="{FF2B5EF4-FFF2-40B4-BE49-F238E27FC236}">
                <a16:creationId xmlns:a16="http://schemas.microsoft.com/office/drawing/2014/main" id="{2923F1B0-E0A4-436B-9862-DB21C3D92F2E}"/>
              </a:ext>
            </a:extLst>
          </p:cNvPr>
          <p:cNvSpPr/>
          <p:nvPr/>
        </p:nvSpPr>
        <p:spPr>
          <a:xfrm>
            <a:off x="262893" y="936570"/>
            <a:ext cx="7755438" cy="4154984"/>
          </a:xfrm>
          <a:prstGeom prst="rect">
            <a:avLst/>
          </a:prstGeom>
        </p:spPr>
        <p:txBody>
          <a:bodyPr wrap="square">
            <a:spAutoFit/>
          </a:bodyPr>
          <a:lstStyle/>
          <a:p>
            <a:pPr marL="342900" indent="-342900">
              <a:buFont typeface="Arial" panose="020B0604020202020204" pitchFamily="34" charset="0"/>
              <a:buChar char="•"/>
            </a:pPr>
            <a:r>
              <a:rPr lang="en-US" sz="2400" dirty="0"/>
              <a:t>NOT EVERYONE WITH AN EHC PLAN NEEDS ELEMENT 3 FUNDING</a:t>
            </a:r>
          </a:p>
          <a:p>
            <a:pPr marL="342900" indent="-342900">
              <a:buFont typeface="Arial" panose="020B0604020202020204" pitchFamily="34" charset="0"/>
              <a:buChar char="•"/>
            </a:pPr>
            <a:r>
              <a:rPr lang="en-US" sz="2400" dirty="0"/>
              <a:t>Top-up funding is the funding required, over and above the core funding you receive, to enable a pupil or student with high needs to participate in education and learning. </a:t>
            </a:r>
          </a:p>
          <a:p>
            <a:pPr marL="342900" indent="-342900">
              <a:buFont typeface="Arial" panose="020B0604020202020204" pitchFamily="34" charset="0"/>
              <a:buChar char="•"/>
            </a:pPr>
            <a:r>
              <a:rPr lang="en-US" sz="2400" dirty="0"/>
              <a:t>It is intended to support high needs students staying in a mainstream setting</a:t>
            </a:r>
            <a:endParaRPr lang="en-GB" sz="2400" dirty="0"/>
          </a:p>
          <a:p>
            <a:pPr marL="342900" indent="-342900">
              <a:buFont typeface="Arial" panose="020B0604020202020204" pitchFamily="34" charset="0"/>
              <a:buChar char="•"/>
            </a:pPr>
            <a:r>
              <a:rPr lang="en-US" sz="2400" dirty="0"/>
              <a:t>It should reflect the costs of additional support to meet the individual pupil or student’s needs. </a:t>
            </a:r>
          </a:p>
          <a:p>
            <a:pPr marL="342900" indent="-342900">
              <a:buFont typeface="Arial" panose="020B0604020202020204" pitchFamily="34" charset="0"/>
              <a:buChar char="•"/>
            </a:pPr>
            <a:r>
              <a:rPr lang="en-US" sz="2400" dirty="0"/>
              <a:t>Top-up funding can also reflect costs of facilities required to support a pupil’s education and training needs.</a:t>
            </a:r>
          </a:p>
        </p:txBody>
      </p:sp>
      <p:pic>
        <p:nvPicPr>
          <p:cNvPr id="6" name="Picture 5" descr="A picture containing text, plant&#10;&#10;Description automatically generated">
            <a:extLst>
              <a:ext uri="{FF2B5EF4-FFF2-40B4-BE49-F238E27FC236}">
                <a16:creationId xmlns:a16="http://schemas.microsoft.com/office/drawing/2014/main" id="{50F999D3-32F5-4764-9548-89B212CE14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18330" y="4004281"/>
            <a:ext cx="1012784" cy="511685"/>
          </a:xfrm>
          <a:prstGeom prst="rect">
            <a:avLst/>
          </a:prstGeom>
        </p:spPr>
      </p:pic>
      <p:pic>
        <p:nvPicPr>
          <p:cNvPr id="7" name="Picture 6">
            <a:extLst>
              <a:ext uri="{FF2B5EF4-FFF2-40B4-BE49-F238E27FC236}">
                <a16:creationId xmlns:a16="http://schemas.microsoft.com/office/drawing/2014/main" id="{97858F90-D048-4BE0-8714-37C6759CAF42}"/>
              </a:ext>
            </a:extLst>
          </p:cNvPr>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7984722" y="975872"/>
            <a:ext cx="1080000" cy="1080000"/>
          </a:xfrm>
          <a:prstGeom prst="rect">
            <a:avLst/>
          </a:prstGeom>
          <a:noFill/>
          <a:ln>
            <a:noFill/>
          </a:ln>
        </p:spPr>
      </p:pic>
    </p:spTree>
    <p:extLst>
      <p:ext uri="{BB962C8B-B14F-4D97-AF65-F5344CB8AC3E}">
        <p14:creationId xmlns:p14="http://schemas.microsoft.com/office/powerpoint/2010/main" val="3065214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1113" y="0"/>
            <a:ext cx="9155113" cy="84415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6" name="TextBox 5"/>
          <p:cNvSpPr txBox="1">
            <a:spLocks noChangeArrowheads="1"/>
          </p:cNvSpPr>
          <p:nvPr/>
        </p:nvSpPr>
        <p:spPr bwMode="auto">
          <a:xfrm>
            <a:off x="262892" y="98911"/>
            <a:ext cx="86312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3600" b="1" dirty="0"/>
              <a:t>Applying for funding</a:t>
            </a:r>
            <a:endParaRPr lang="en-GB" altLang="en-US" sz="2400"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2839" y="4515966"/>
            <a:ext cx="823767" cy="458008"/>
          </a:xfrm>
          <a:prstGeom prst="rect">
            <a:avLst/>
          </a:prstGeom>
        </p:spPr>
      </p:pic>
      <p:sp>
        <p:nvSpPr>
          <p:cNvPr id="2" name="Rectangle 1">
            <a:extLst>
              <a:ext uri="{FF2B5EF4-FFF2-40B4-BE49-F238E27FC236}">
                <a16:creationId xmlns:a16="http://schemas.microsoft.com/office/drawing/2014/main" id="{2923F1B0-E0A4-436B-9862-DB21C3D92F2E}"/>
              </a:ext>
            </a:extLst>
          </p:cNvPr>
          <p:cNvSpPr/>
          <p:nvPr/>
        </p:nvSpPr>
        <p:spPr>
          <a:xfrm>
            <a:off x="262892" y="1009655"/>
            <a:ext cx="8673714" cy="3785652"/>
          </a:xfrm>
          <a:prstGeom prst="rect">
            <a:avLst/>
          </a:prstGeom>
        </p:spPr>
        <p:txBody>
          <a:bodyPr wrap="square">
            <a:spAutoFit/>
          </a:bodyPr>
          <a:lstStyle/>
          <a:p>
            <a:pPr marL="342900" indent="-342900">
              <a:buFont typeface="Arial" panose="020B0604020202020204" pitchFamily="34" charset="0"/>
              <a:buChar char="•"/>
            </a:pPr>
            <a:r>
              <a:rPr lang="en-US" sz="2400" dirty="0"/>
              <a:t>An E3 request form must be submitted if you need top-up funding</a:t>
            </a:r>
          </a:p>
          <a:p>
            <a:pPr marL="342900" indent="-342900">
              <a:buFont typeface="Arial" panose="020B0604020202020204" pitchFamily="34" charset="0"/>
              <a:buChar char="•"/>
            </a:pPr>
            <a:r>
              <a:rPr lang="en-US" sz="2400" dirty="0"/>
              <a:t>You can request funding either:</a:t>
            </a:r>
          </a:p>
          <a:p>
            <a:pPr marL="800100" lvl="1" indent="-342900">
              <a:buFont typeface="Arial" panose="020B0604020202020204" pitchFamily="34" charset="0"/>
              <a:buChar char="•"/>
            </a:pPr>
            <a:r>
              <a:rPr lang="en-US" sz="2400" dirty="0"/>
              <a:t>At the start of the plan</a:t>
            </a:r>
          </a:p>
          <a:p>
            <a:pPr marL="800100" lvl="1" indent="-342900">
              <a:buFont typeface="Arial" panose="020B0604020202020204" pitchFamily="34" charset="0"/>
              <a:buChar char="•"/>
            </a:pPr>
            <a:r>
              <a:rPr lang="en-US" sz="2400" dirty="0"/>
              <a:t>After a annual or interim review</a:t>
            </a:r>
          </a:p>
          <a:p>
            <a:pPr marL="342900" indent="-342900">
              <a:buFont typeface="Arial" panose="020B0604020202020204" pitchFamily="34" charset="0"/>
              <a:buChar char="•"/>
            </a:pPr>
            <a:r>
              <a:rPr lang="en-US" sz="2400" dirty="0"/>
              <a:t>It must be re-applied for annually if you still need the funding</a:t>
            </a:r>
          </a:p>
          <a:p>
            <a:pPr marL="342900" indent="-342900">
              <a:buFont typeface="Arial" panose="020B0604020202020204" pitchFamily="34" charset="0"/>
              <a:buChar char="•"/>
            </a:pPr>
            <a:r>
              <a:rPr lang="en-US" sz="2400" dirty="0"/>
              <a:t>Applications must link directly to the provision set out in the plan</a:t>
            </a:r>
          </a:p>
          <a:p>
            <a:pPr marL="342900" indent="-342900">
              <a:buFont typeface="Arial" panose="020B0604020202020204" pitchFamily="34" charset="0"/>
              <a:buChar char="•"/>
            </a:pPr>
            <a:r>
              <a:rPr lang="en-US" sz="2400" dirty="0"/>
              <a:t>You must demonstrate how notional funding will be used and how the amount requested is in excess of that expenditure.</a:t>
            </a:r>
          </a:p>
          <a:p>
            <a:pPr marL="342900" indent="-342900">
              <a:buFont typeface="Arial" panose="020B0604020202020204" pitchFamily="34" charset="0"/>
              <a:buChar char="•"/>
            </a:pPr>
            <a:endParaRPr lang="en-GB" sz="2400" dirty="0"/>
          </a:p>
        </p:txBody>
      </p:sp>
      <p:pic>
        <p:nvPicPr>
          <p:cNvPr id="6" name="Picture 5" descr="A picture containing text, plant&#10;&#10;Description automatically generated">
            <a:extLst>
              <a:ext uri="{FF2B5EF4-FFF2-40B4-BE49-F238E27FC236}">
                <a16:creationId xmlns:a16="http://schemas.microsoft.com/office/drawing/2014/main" id="{40D3AA9A-1AD0-4E68-B8F7-25E4F1FFBA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18330" y="4004281"/>
            <a:ext cx="1012784" cy="511685"/>
          </a:xfrm>
          <a:prstGeom prst="rect">
            <a:avLst/>
          </a:prstGeom>
        </p:spPr>
      </p:pic>
    </p:spTree>
    <p:extLst>
      <p:ext uri="{BB962C8B-B14F-4D97-AF65-F5344CB8AC3E}">
        <p14:creationId xmlns:p14="http://schemas.microsoft.com/office/powerpoint/2010/main" val="1053140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1113" y="0"/>
            <a:ext cx="9155113" cy="84415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16" name="TextBox 5"/>
          <p:cNvSpPr txBox="1">
            <a:spLocks noChangeArrowheads="1"/>
          </p:cNvSpPr>
          <p:nvPr/>
        </p:nvSpPr>
        <p:spPr bwMode="auto">
          <a:xfrm>
            <a:off x="256381" y="98911"/>
            <a:ext cx="86312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3600" b="1" dirty="0"/>
              <a:t>The process</a:t>
            </a:r>
            <a:endParaRPr lang="en-GB" altLang="en-US" sz="2400" dirty="0"/>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2839" y="4515966"/>
            <a:ext cx="823767" cy="458008"/>
          </a:xfrm>
          <a:prstGeom prst="rect">
            <a:avLst/>
          </a:prstGeom>
        </p:spPr>
      </p:pic>
      <p:graphicFrame>
        <p:nvGraphicFramePr>
          <p:cNvPr id="3" name="Diagram 2">
            <a:extLst>
              <a:ext uri="{FF2B5EF4-FFF2-40B4-BE49-F238E27FC236}">
                <a16:creationId xmlns:a16="http://schemas.microsoft.com/office/drawing/2014/main" id="{D6C5ACB0-DEAC-4707-B48F-186B4DF22650}"/>
              </a:ext>
            </a:extLst>
          </p:cNvPr>
          <p:cNvGraphicFramePr/>
          <p:nvPr>
            <p:extLst>
              <p:ext uri="{D42A27DB-BD31-4B8C-83A1-F6EECF244321}">
                <p14:modId xmlns:p14="http://schemas.microsoft.com/office/powerpoint/2010/main" val="1535486783"/>
              </p:ext>
            </p:extLst>
          </p:nvPr>
        </p:nvGraphicFramePr>
        <p:xfrm>
          <a:off x="207394" y="980589"/>
          <a:ext cx="871296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A picture containing text, plant&#10;&#10;Description automatically generated">
            <a:extLst>
              <a:ext uri="{FF2B5EF4-FFF2-40B4-BE49-F238E27FC236}">
                <a16:creationId xmlns:a16="http://schemas.microsoft.com/office/drawing/2014/main" id="{649338AA-9C01-4085-99C8-44C625B0D94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18330" y="4004281"/>
            <a:ext cx="1012784" cy="511685"/>
          </a:xfrm>
          <a:prstGeom prst="rect">
            <a:avLst/>
          </a:prstGeom>
        </p:spPr>
      </p:pic>
    </p:spTree>
    <p:extLst>
      <p:ext uri="{BB962C8B-B14F-4D97-AF65-F5344CB8AC3E}">
        <p14:creationId xmlns:p14="http://schemas.microsoft.com/office/powerpoint/2010/main" val="2544666630"/>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FFFFFF"/>
      </a:dk2>
      <a:lt2>
        <a:srgbClr val="283583"/>
      </a:lt2>
      <a:accent1>
        <a:srgbClr val="218CCD"/>
      </a:accent1>
      <a:accent2>
        <a:srgbClr val="EC6C82"/>
      </a:accent2>
      <a:accent3>
        <a:srgbClr val="F2D100"/>
      </a:accent3>
      <a:accent4>
        <a:srgbClr val="93B13C"/>
      </a:accent4>
      <a:accent5>
        <a:srgbClr val="E95433"/>
      </a:accent5>
      <a:accent6>
        <a:srgbClr val="7A2E82"/>
      </a:accent6>
      <a:hlink>
        <a:srgbClr val="93B13C"/>
      </a:hlink>
      <a:folHlink>
        <a:srgbClr val="E954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A76D4283C12A8438837A2EF44E3185C" ma:contentTypeVersion="4" ma:contentTypeDescription="Create a new document." ma:contentTypeScope="" ma:versionID="733e94d4ea9c2358cf225bc523a955e8">
  <xsd:schema xmlns:xsd="http://www.w3.org/2001/XMLSchema" xmlns:xs="http://www.w3.org/2001/XMLSchema" xmlns:p="http://schemas.microsoft.com/office/2006/metadata/properties" xmlns:ns2="2ada5076-eb06-4cd7-bb69-3c6fe60c803f" targetNamespace="http://schemas.microsoft.com/office/2006/metadata/properties" ma:root="true" ma:fieldsID="859fc608d1336f89e51419236a6e109d" ns2:_="">
    <xsd:import namespace="2ada5076-eb06-4cd7-bb69-3c6fe60c803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da5076-eb06-4cd7-bb69-3c6fe60c80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2EB33F-5FC4-49E4-BEE1-A64FB25F16D6}">
  <ds:schemaRefs>
    <ds:schemaRef ds:uri="http://schemas.microsoft.com/sharepoint/v3/contenttype/forms"/>
  </ds:schemaRefs>
</ds:datastoreItem>
</file>

<file path=customXml/itemProps2.xml><?xml version="1.0" encoding="utf-8"?>
<ds:datastoreItem xmlns:ds="http://schemas.openxmlformats.org/officeDocument/2006/customXml" ds:itemID="{57A639AB-3969-4EA6-AD89-98841B45AFAE}">
  <ds:schemaRefs>
    <ds:schemaRef ds:uri="http://schemas.microsoft.com/office/infopath/2007/PartnerControls"/>
    <ds:schemaRef ds:uri="http://schemas.microsoft.com/office/2006/documentManagement/types"/>
    <ds:schemaRef ds:uri="http://purl.org/dc/terms/"/>
    <ds:schemaRef ds:uri="http://schemas.openxmlformats.org/package/2006/metadata/core-properties"/>
    <ds:schemaRef ds:uri="http://www.w3.org/XML/1998/namespace"/>
    <ds:schemaRef ds:uri="http://purl.org/dc/dcmitype/"/>
    <ds:schemaRef ds:uri="2ada5076-eb06-4cd7-bb69-3c6fe60c803f"/>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605A1353-C5E1-4F69-B82A-6AAC8B9F45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da5076-eb06-4cd7-bb69-3c6fe60c80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2177</TotalTime>
  <Words>1184</Words>
  <Application>Microsoft Office PowerPoint</Application>
  <PresentationFormat>On-screen Show (16:9)</PresentationFormat>
  <Paragraphs>96</Paragraphs>
  <Slides>14</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Derby City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Any DCC User</dc:creator>
  <cp:lastModifiedBy>Daniel Marson</cp:lastModifiedBy>
  <cp:revision>355</cp:revision>
  <dcterms:created xsi:type="dcterms:W3CDTF">2019-04-02T12:25:01Z</dcterms:created>
  <dcterms:modified xsi:type="dcterms:W3CDTF">2021-05-27T07:03:58Z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0x0101004A76D4283C12A8438837A2EF44E3185C</vt:lpwstr>
  </property>
</Properties>
</file>