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1" r:id="rId5"/>
  </p:sldMasterIdLst>
  <p:notesMasterIdLst>
    <p:notesMasterId r:id="rId44"/>
  </p:notesMasterIdLst>
  <p:handoutMasterIdLst>
    <p:handoutMasterId r:id="rId45"/>
  </p:handoutMasterIdLst>
  <p:sldIdLst>
    <p:sldId id="256" r:id="rId6"/>
    <p:sldId id="259" r:id="rId7"/>
    <p:sldId id="525" r:id="rId8"/>
    <p:sldId id="539" r:id="rId9"/>
    <p:sldId id="367" r:id="rId10"/>
    <p:sldId id="535" r:id="rId11"/>
    <p:sldId id="543" r:id="rId12"/>
    <p:sldId id="537" r:id="rId13"/>
    <p:sldId id="541" r:id="rId14"/>
    <p:sldId id="548" r:id="rId15"/>
    <p:sldId id="469" r:id="rId16"/>
    <p:sldId id="544" r:id="rId17"/>
    <p:sldId id="476" r:id="rId18"/>
    <p:sldId id="446" r:id="rId19"/>
    <p:sldId id="479" r:id="rId20"/>
    <p:sldId id="409" r:id="rId21"/>
    <p:sldId id="444" r:id="rId22"/>
    <p:sldId id="433" r:id="rId23"/>
    <p:sldId id="533" r:id="rId24"/>
    <p:sldId id="505" r:id="rId25"/>
    <p:sldId id="506" r:id="rId26"/>
    <p:sldId id="528" r:id="rId27"/>
    <p:sldId id="511" r:id="rId28"/>
    <p:sldId id="507" r:id="rId29"/>
    <p:sldId id="512" r:id="rId30"/>
    <p:sldId id="510" r:id="rId31"/>
    <p:sldId id="540" r:id="rId32"/>
    <p:sldId id="547" r:id="rId33"/>
    <p:sldId id="545" r:id="rId34"/>
    <p:sldId id="546" r:id="rId35"/>
    <p:sldId id="513" r:id="rId36"/>
    <p:sldId id="536" r:id="rId37"/>
    <p:sldId id="549" r:id="rId38"/>
    <p:sldId id="432" r:id="rId39"/>
    <p:sldId id="480" r:id="rId40"/>
    <p:sldId id="435" r:id="rId41"/>
    <p:sldId id="519" r:id="rId42"/>
    <p:sldId id="370" r:id="rId43"/>
  </p:sldIdLst>
  <p:sldSz cx="9144000" cy="6858000" type="screen4x3"/>
  <p:notesSz cx="6797675" cy="9926638"/>
  <p:defaultTextStyle>
    <a:defPPr>
      <a:defRPr lang="en-US"/>
    </a:defPPr>
    <a:lvl1pPr algn="l" rtl="0" fontAlgn="base">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3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07E38-2AFB-4116-A0E6-0DF0DE82BDBE}" v="47" dt="2020-04-08T16:55:24.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3" autoAdjust="0"/>
    <p:restoredTop sz="77554" autoAdjust="0"/>
  </p:normalViewPr>
  <p:slideViewPr>
    <p:cSldViewPr>
      <p:cViewPr>
        <p:scale>
          <a:sx n="52" d="100"/>
          <a:sy n="52" d="100"/>
        </p:scale>
        <p:origin x="1632" y="-24"/>
      </p:cViewPr>
      <p:guideLst>
        <p:guide orient="horz" pos="2160"/>
        <p:guide pos="2880"/>
      </p:guideLst>
    </p:cSldViewPr>
  </p:slideViewPr>
  <p:notesTextViewPr>
    <p:cViewPr>
      <p:scale>
        <a:sx n="75" d="100"/>
        <a:sy n="75" d="100"/>
      </p:scale>
      <p:origin x="0" y="0"/>
    </p:cViewPr>
  </p:notesTextViewPr>
  <p:sorterViewPr>
    <p:cViewPr>
      <p:scale>
        <a:sx n="200" d="100"/>
        <a:sy n="200" d="100"/>
      </p:scale>
      <p:origin x="0" y="69710"/>
    </p:cViewPr>
  </p:sorterViewPr>
  <p:notesViewPr>
    <p:cSldViewPr>
      <p:cViewPr varScale="1">
        <p:scale>
          <a:sx n="51" d="100"/>
          <a:sy n="51" d="100"/>
        </p:scale>
        <p:origin x="-295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O'Brien" userId="635bd349-b738-4109-93f9-5ad5f58508a3" providerId="ADAL" clId="{14A07E38-2AFB-4116-A0E6-0DF0DE82BDBE}"/>
    <pc:docChg chg="undo modSld">
      <pc:chgData name="Sarah O'Brien" userId="635bd349-b738-4109-93f9-5ad5f58508a3" providerId="ADAL" clId="{14A07E38-2AFB-4116-A0E6-0DF0DE82BDBE}" dt="2020-04-08T16:59:34.377" v="540" actId="20577"/>
      <pc:docMkLst>
        <pc:docMk/>
      </pc:docMkLst>
      <pc:sldChg chg="modSp modNotesTx">
        <pc:chgData name="Sarah O'Brien" userId="635bd349-b738-4109-93f9-5ad5f58508a3" providerId="ADAL" clId="{14A07E38-2AFB-4116-A0E6-0DF0DE82BDBE}" dt="2020-04-08T16:57:54.199" v="495" actId="20577"/>
        <pc:sldMkLst>
          <pc:docMk/>
          <pc:sldMk cId="0" sldId="513"/>
        </pc:sldMkLst>
        <pc:spChg chg="mod">
          <ac:chgData name="Sarah O'Brien" userId="635bd349-b738-4109-93f9-5ad5f58508a3" providerId="ADAL" clId="{14A07E38-2AFB-4116-A0E6-0DF0DE82BDBE}" dt="2020-04-08T16:55:15.100" v="146" actId="14100"/>
          <ac:spMkLst>
            <pc:docMk/>
            <pc:sldMk cId="0" sldId="513"/>
            <ac:spMk id="2" creationId="{612EF2C2-3AFF-4BF4-9206-67FE19019A8A}"/>
          </ac:spMkLst>
        </pc:spChg>
        <pc:spChg chg="mod">
          <ac:chgData name="Sarah O'Brien" userId="635bd349-b738-4109-93f9-5ad5f58508a3" providerId="ADAL" clId="{14A07E38-2AFB-4116-A0E6-0DF0DE82BDBE}" dt="2020-04-08T16:54:36.481" v="141" actId="1076"/>
          <ac:spMkLst>
            <pc:docMk/>
            <pc:sldMk cId="0" sldId="513"/>
            <ac:spMk id="3" creationId="{BAF2CFB0-BEA6-430A-9F27-B946A496046E}"/>
          </ac:spMkLst>
        </pc:spChg>
        <pc:spChg chg="mod">
          <ac:chgData name="Sarah O'Brien" userId="635bd349-b738-4109-93f9-5ad5f58508a3" providerId="ADAL" clId="{14A07E38-2AFB-4116-A0E6-0DF0DE82BDBE}" dt="2020-04-08T16:57:20.918" v="370" actId="6549"/>
          <ac:spMkLst>
            <pc:docMk/>
            <pc:sldMk cId="0" sldId="513"/>
            <ac:spMk id="4" creationId="{9F64C861-975B-4CC7-8033-153CBF36370D}"/>
          </ac:spMkLst>
        </pc:spChg>
      </pc:sldChg>
      <pc:sldChg chg="modSp">
        <pc:chgData name="Sarah O'Brien" userId="635bd349-b738-4109-93f9-5ad5f58508a3" providerId="ADAL" clId="{14A07E38-2AFB-4116-A0E6-0DF0DE82BDBE}" dt="2020-04-08T16:59:34.377" v="540" actId="20577"/>
        <pc:sldMkLst>
          <pc:docMk/>
          <pc:sldMk cId="2080441788" sldId="528"/>
        </pc:sldMkLst>
        <pc:spChg chg="mod">
          <ac:chgData name="Sarah O'Brien" userId="635bd349-b738-4109-93f9-5ad5f58508a3" providerId="ADAL" clId="{14A07E38-2AFB-4116-A0E6-0DF0DE82BDBE}" dt="2020-04-08T16:59:34.377" v="540" actId="20577"/>
          <ac:spMkLst>
            <pc:docMk/>
            <pc:sldMk cId="2080441788" sldId="528"/>
            <ac:spMk id="72707" creationId="{78FE5AB8-E6D8-4876-8463-113824AF7EA0}"/>
          </ac:spMkLst>
        </pc:spChg>
      </pc:sldChg>
      <pc:sldChg chg="modSp modNotesTx">
        <pc:chgData name="Sarah O'Brien" userId="635bd349-b738-4109-93f9-5ad5f58508a3" providerId="ADAL" clId="{14A07E38-2AFB-4116-A0E6-0DF0DE82BDBE}" dt="2020-04-08T16:59:16.540" v="527" actId="20577"/>
        <pc:sldMkLst>
          <pc:docMk/>
          <pc:sldMk cId="1682625604" sldId="533"/>
        </pc:sldMkLst>
        <pc:spChg chg="mod">
          <ac:chgData name="Sarah O'Brien" userId="635bd349-b738-4109-93f9-5ad5f58508a3" providerId="ADAL" clId="{14A07E38-2AFB-4116-A0E6-0DF0DE82BDBE}" dt="2020-04-08T16:59:09.686" v="525" actId="20577"/>
          <ac:spMkLst>
            <pc:docMk/>
            <pc:sldMk cId="1682625604" sldId="533"/>
            <ac:spMk id="71684" creationId="{A38AE30E-D08C-4DFD-AF61-06290E90E812}"/>
          </ac:spMkLst>
        </pc:spChg>
      </pc:sldChg>
      <pc:sldChg chg="modSp">
        <pc:chgData name="Sarah O'Brien" userId="635bd349-b738-4109-93f9-5ad5f58508a3" providerId="ADAL" clId="{14A07E38-2AFB-4116-A0E6-0DF0DE82BDBE}" dt="2020-04-08T16:58:42.644" v="509" actId="20577"/>
        <pc:sldMkLst>
          <pc:docMk/>
          <pc:sldMk cId="2087237834" sldId="542"/>
        </pc:sldMkLst>
        <pc:spChg chg="mod">
          <ac:chgData name="Sarah O'Brien" userId="635bd349-b738-4109-93f9-5ad5f58508a3" providerId="ADAL" clId="{14A07E38-2AFB-4116-A0E6-0DF0DE82BDBE}" dt="2020-04-08T16:58:42.644" v="509" actId="20577"/>
          <ac:spMkLst>
            <pc:docMk/>
            <pc:sldMk cId="2087237834" sldId="542"/>
            <ac:spMk id="15364" creationId="{3366BDD3-B781-4DD2-80CF-66482B677DD5}"/>
          </ac:spMkLst>
        </pc:spChg>
      </pc:sldChg>
      <pc:sldChg chg="modSp">
        <pc:chgData name="Sarah O'Brien" userId="635bd349-b738-4109-93f9-5ad5f58508a3" providerId="ADAL" clId="{14A07E38-2AFB-4116-A0E6-0DF0DE82BDBE}" dt="2020-04-08T09:37:47.783" v="140" actId="6549"/>
        <pc:sldMkLst>
          <pc:docMk/>
          <pc:sldMk cId="3707037110" sldId="544"/>
        </pc:sldMkLst>
        <pc:spChg chg="mod">
          <ac:chgData name="Sarah O'Brien" userId="635bd349-b738-4109-93f9-5ad5f58508a3" providerId="ADAL" clId="{14A07E38-2AFB-4116-A0E6-0DF0DE82BDBE}" dt="2020-04-08T09:37:47.783" v="140" actId="6549"/>
          <ac:spMkLst>
            <pc:docMk/>
            <pc:sldMk cId="3707037110" sldId="544"/>
            <ac:spMk id="100355" creationId="{BB618117-F3D7-465B-AAE3-A89ABA8710AC}"/>
          </ac:spMkLst>
        </pc:spChg>
      </pc:sldChg>
    </pc:docChg>
  </pc:docChgLst>
  <pc:docChgLst>
    <pc:chgData name="Sarah O'Brien" userId="635bd349-b738-4109-93f9-5ad5f58508a3" providerId="ADAL" clId="{21BC8CA0-6803-4324-BE10-ECDCD04F900F}"/>
    <pc:docChg chg="undo custSel addSld delSld modSld sldOrd">
      <pc:chgData name="Sarah O'Brien" userId="635bd349-b738-4109-93f9-5ad5f58508a3" providerId="ADAL" clId="{21BC8CA0-6803-4324-BE10-ECDCD04F900F}" dt="2020-04-08T09:29:20.052" v="5340" actId="2696"/>
      <pc:docMkLst>
        <pc:docMk/>
      </pc:docMkLst>
      <pc:sldChg chg="modSp">
        <pc:chgData name="Sarah O'Brien" userId="635bd349-b738-4109-93f9-5ad5f58508a3" providerId="ADAL" clId="{21BC8CA0-6803-4324-BE10-ECDCD04F900F}" dt="2020-04-08T08:21:45.315" v="64" actId="14100"/>
        <pc:sldMkLst>
          <pc:docMk/>
          <pc:sldMk cId="0" sldId="256"/>
        </pc:sldMkLst>
        <pc:spChg chg="mod">
          <ac:chgData name="Sarah O'Brien" userId="635bd349-b738-4109-93f9-5ad5f58508a3" providerId="ADAL" clId="{21BC8CA0-6803-4324-BE10-ECDCD04F900F}" dt="2020-04-08T08:21:45.315" v="64" actId="14100"/>
          <ac:spMkLst>
            <pc:docMk/>
            <pc:sldMk cId="0" sldId="256"/>
            <ac:spMk id="5122" creationId="{44AFFEA2-F41F-4F04-A2F5-627A81721B2E}"/>
          </ac:spMkLst>
        </pc:spChg>
      </pc:sldChg>
      <pc:sldChg chg="del ord">
        <pc:chgData name="Sarah O'Brien" userId="635bd349-b738-4109-93f9-5ad5f58508a3" providerId="ADAL" clId="{21BC8CA0-6803-4324-BE10-ECDCD04F900F}" dt="2020-04-08T08:34:39.588" v="1180" actId="2696"/>
        <pc:sldMkLst>
          <pc:docMk/>
          <pc:sldMk cId="0" sldId="260"/>
        </pc:sldMkLst>
      </pc:sldChg>
      <pc:sldChg chg="del">
        <pc:chgData name="Sarah O'Brien" userId="635bd349-b738-4109-93f9-5ad5f58508a3" providerId="ADAL" clId="{21BC8CA0-6803-4324-BE10-ECDCD04F900F}" dt="2020-04-08T08:22:49.673" v="87" actId="2696"/>
        <pc:sldMkLst>
          <pc:docMk/>
          <pc:sldMk cId="0" sldId="283"/>
        </pc:sldMkLst>
      </pc:sldChg>
      <pc:sldChg chg="del">
        <pc:chgData name="Sarah O'Brien" userId="635bd349-b738-4109-93f9-5ad5f58508a3" providerId="ADAL" clId="{21BC8CA0-6803-4324-BE10-ECDCD04F900F}" dt="2020-04-08T08:22:50.132" v="88" actId="2696"/>
        <pc:sldMkLst>
          <pc:docMk/>
          <pc:sldMk cId="0" sldId="284"/>
        </pc:sldMkLst>
      </pc:sldChg>
      <pc:sldChg chg="del">
        <pc:chgData name="Sarah O'Brien" userId="635bd349-b738-4109-93f9-5ad5f58508a3" providerId="ADAL" clId="{21BC8CA0-6803-4324-BE10-ECDCD04F900F}" dt="2020-04-08T08:22:51.248" v="90" actId="2696"/>
        <pc:sldMkLst>
          <pc:docMk/>
          <pc:sldMk cId="0" sldId="286"/>
        </pc:sldMkLst>
      </pc:sldChg>
      <pc:sldChg chg="del">
        <pc:chgData name="Sarah O'Brien" userId="635bd349-b738-4109-93f9-5ad5f58508a3" providerId="ADAL" clId="{21BC8CA0-6803-4324-BE10-ECDCD04F900F}" dt="2020-04-08T08:24:49.747" v="112" actId="2696"/>
        <pc:sldMkLst>
          <pc:docMk/>
          <pc:sldMk cId="0" sldId="336"/>
        </pc:sldMkLst>
      </pc:sldChg>
      <pc:sldChg chg="del">
        <pc:chgData name="Sarah O'Brien" userId="635bd349-b738-4109-93f9-5ad5f58508a3" providerId="ADAL" clId="{21BC8CA0-6803-4324-BE10-ECDCD04F900F}" dt="2020-04-08T08:22:44.539" v="77" actId="2696"/>
        <pc:sldMkLst>
          <pc:docMk/>
          <pc:sldMk cId="0" sldId="357"/>
        </pc:sldMkLst>
      </pc:sldChg>
      <pc:sldChg chg="del">
        <pc:chgData name="Sarah O'Brien" userId="635bd349-b738-4109-93f9-5ad5f58508a3" providerId="ADAL" clId="{21BC8CA0-6803-4324-BE10-ECDCD04F900F}" dt="2020-04-08T08:22:26.224" v="69" actId="2696"/>
        <pc:sldMkLst>
          <pc:docMk/>
          <pc:sldMk cId="0" sldId="383"/>
        </pc:sldMkLst>
      </pc:sldChg>
      <pc:sldChg chg="del">
        <pc:chgData name="Sarah O'Brien" userId="635bd349-b738-4109-93f9-5ad5f58508a3" providerId="ADAL" clId="{21BC8CA0-6803-4324-BE10-ECDCD04F900F}" dt="2020-04-08T08:23:26.014" v="100" actId="2696"/>
        <pc:sldMkLst>
          <pc:docMk/>
          <pc:sldMk cId="1011694596" sldId="385"/>
        </pc:sldMkLst>
      </pc:sldChg>
      <pc:sldChg chg="del">
        <pc:chgData name="Sarah O'Brien" userId="635bd349-b738-4109-93f9-5ad5f58508a3" providerId="ADAL" clId="{21BC8CA0-6803-4324-BE10-ECDCD04F900F}" dt="2020-04-08T08:22:38.811" v="71" actId="2696"/>
        <pc:sldMkLst>
          <pc:docMk/>
          <pc:sldMk cId="0" sldId="386"/>
        </pc:sldMkLst>
      </pc:sldChg>
      <pc:sldChg chg="del">
        <pc:chgData name="Sarah O'Brien" userId="635bd349-b738-4109-93f9-5ad5f58508a3" providerId="ADAL" clId="{21BC8CA0-6803-4324-BE10-ECDCD04F900F}" dt="2020-04-08T08:22:39.766" v="72" actId="2696"/>
        <pc:sldMkLst>
          <pc:docMk/>
          <pc:sldMk cId="0" sldId="393"/>
        </pc:sldMkLst>
      </pc:sldChg>
      <pc:sldChg chg="del">
        <pc:chgData name="Sarah O'Brien" userId="635bd349-b738-4109-93f9-5ad5f58508a3" providerId="ADAL" clId="{21BC8CA0-6803-4324-BE10-ECDCD04F900F}" dt="2020-04-08T08:23:27.767" v="102" actId="2696"/>
        <pc:sldMkLst>
          <pc:docMk/>
          <pc:sldMk cId="306959614" sldId="394"/>
        </pc:sldMkLst>
      </pc:sldChg>
      <pc:sldChg chg="del">
        <pc:chgData name="Sarah O'Brien" userId="635bd349-b738-4109-93f9-5ad5f58508a3" providerId="ADAL" clId="{21BC8CA0-6803-4324-BE10-ECDCD04F900F}" dt="2020-04-08T08:22:41.787" v="73" actId="2696"/>
        <pc:sldMkLst>
          <pc:docMk/>
          <pc:sldMk cId="0" sldId="398"/>
        </pc:sldMkLst>
      </pc:sldChg>
      <pc:sldChg chg="del">
        <pc:chgData name="Sarah O'Brien" userId="635bd349-b738-4109-93f9-5ad5f58508a3" providerId="ADAL" clId="{21BC8CA0-6803-4324-BE10-ECDCD04F900F}" dt="2020-04-08T08:22:42.414" v="74" actId="2696"/>
        <pc:sldMkLst>
          <pc:docMk/>
          <pc:sldMk cId="0" sldId="399"/>
        </pc:sldMkLst>
      </pc:sldChg>
      <pc:sldChg chg="del">
        <pc:chgData name="Sarah O'Brien" userId="635bd349-b738-4109-93f9-5ad5f58508a3" providerId="ADAL" clId="{21BC8CA0-6803-4324-BE10-ECDCD04F900F}" dt="2020-04-08T08:22:43.526" v="76" actId="2696"/>
        <pc:sldMkLst>
          <pc:docMk/>
          <pc:sldMk cId="0" sldId="400"/>
        </pc:sldMkLst>
      </pc:sldChg>
      <pc:sldChg chg="del">
        <pc:chgData name="Sarah O'Brien" userId="635bd349-b738-4109-93f9-5ad5f58508a3" providerId="ADAL" clId="{21BC8CA0-6803-4324-BE10-ECDCD04F900F}" dt="2020-04-08T08:22:45.009" v="78" actId="2696"/>
        <pc:sldMkLst>
          <pc:docMk/>
          <pc:sldMk cId="0" sldId="401"/>
        </pc:sldMkLst>
      </pc:sldChg>
      <pc:sldChg chg="del">
        <pc:chgData name="Sarah O'Brien" userId="635bd349-b738-4109-93f9-5ad5f58508a3" providerId="ADAL" clId="{21BC8CA0-6803-4324-BE10-ECDCD04F900F}" dt="2020-04-08T08:22:45.456" v="79" actId="2696"/>
        <pc:sldMkLst>
          <pc:docMk/>
          <pc:sldMk cId="0" sldId="402"/>
        </pc:sldMkLst>
      </pc:sldChg>
      <pc:sldChg chg="del">
        <pc:chgData name="Sarah O'Brien" userId="635bd349-b738-4109-93f9-5ad5f58508a3" providerId="ADAL" clId="{21BC8CA0-6803-4324-BE10-ECDCD04F900F}" dt="2020-04-08T08:22:53.061" v="93" actId="2696"/>
        <pc:sldMkLst>
          <pc:docMk/>
          <pc:sldMk cId="0" sldId="403"/>
        </pc:sldMkLst>
      </pc:sldChg>
      <pc:sldChg chg="del">
        <pc:chgData name="Sarah O'Brien" userId="635bd349-b738-4109-93f9-5ad5f58508a3" providerId="ADAL" clId="{21BC8CA0-6803-4324-BE10-ECDCD04F900F}" dt="2020-04-08T08:23:27.014" v="101" actId="2696"/>
        <pc:sldMkLst>
          <pc:docMk/>
          <pc:sldMk cId="0" sldId="404"/>
        </pc:sldMkLst>
      </pc:sldChg>
      <pc:sldChg chg="del">
        <pc:chgData name="Sarah O'Brien" userId="635bd349-b738-4109-93f9-5ad5f58508a3" providerId="ADAL" clId="{21BC8CA0-6803-4324-BE10-ECDCD04F900F}" dt="2020-04-08T08:23:28.871" v="103" actId="2696"/>
        <pc:sldMkLst>
          <pc:docMk/>
          <pc:sldMk cId="0" sldId="405"/>
        </pc:sldMkLst>
      </pc:sldChg>
      <pc:sldChg chg="add del">
        <pc:chgData name="Sarah O'Brien" userId="635bd349-b738-4109-93f9-5ad5f58508a3" providerId="ADAL" clId="{21BC8CA0-6803-4324-BE10-ECDCD04F900F}" dt="2020-04-08T09:14:23.529" v="4762" actId="2696"/>
        <pc:sldMkLst>
          <pc:docMk/>
          <pc:sldMk cId="1778785900" sldId="409"/>
        </pc:sldMkLst>
      </pc:sldChg>
      <pc:sldChg chg="del">
        <pc:chgData name="Sarah O'Brien" userId="635bd349-b738-4109-93f9-5ad5f58508a3" providerId="ADAL" clId="{21BC8CA0-6803-4324-BE10-ECDCD04F900F}" dt="2020-04-08T09:13:39.970" v="4758" actId="2696"/>
        <pc:sldMkLst>
          <pc:docMk/>
          <pc:sldMk cId="2918607027" sldId="409"/>
        </pc:sldMkLst>
      </pc:sldChg>
      <pc:sldChg chg="del">
        <pc:chgData name="Sarah O'Brien" userId="635bd349-b738-4109-93f9-5ad5f58508a3" providerId="ADAL" clId="{21BC8CA0-6803-4324-BE10-ECDCD04F900F}" dt="2020-04-08T08:22:19.031" v="67" actId="2696"/>
        <pc:sldMkLst>
          <pc:docMk/>
          <pc:sldMk cId="0" sldId="415"/>
        </pc:sldMkLst>
      </pc:sldChg>
      <pc:sldChg chg="del">
        <pc:chgData name="Sarah O'Brien" userId="635bd349-b738-4109-93f9-5ad5f58508a3" providerId="ADAL" clId="{21BC8CA0-6803-4324-BE10-ECDCD04F900F}" dt="2020-04-08T08:22:33.465" v="70" actId="2696"/>
        <pc:sldMkLst>
          <pc:docMk/>
          <pc:sldMk cId="2960367918" sldId="416"/>
        </pc:sldMkLst>
      </pc:sldChg>
      <pc:sldChg chg="add">
        <pc:chgData name="Sarah O'Brien" userId="635bd349-b738-4109-93f9-5ad5f58508a3" providerId="ADAL" clId="{21BC8CA0-6803-4324-BE10-ECDCD04F900F}" dt="2020-04-08T09:12:51.103" v="4756"/>
        <pc:sldMkLst>
          <pc:docMk/>
          <pc:sldMk cId="50358897" sldId="417"/>
        </pc:sldMkLst>
      </pc:sldChg>
      <pc:sldChg chg="del modNotesTx">
        <pc:chgData name="Sarah O'Brien" userId="635bd349-b738-4109-93f9-5ad5f58508a3" providerId="ADAL" clId="{21BC8CA0-6803-4324-BE10-ECDCD04F900F}" dt="2020-04-08T09:12:29.605" v="4755" actId="2696"/>
        <pc:sldMkLst>
          <pc:docMk/>
          <pc:sldMk cId="1142297318" sldId="417"/>
        </pc:sldMkLst>
      </pc:sldChg>
      <pc:sldChg chg="del">
        <pc:chgData name="Sarah O'Brien" userId="635bd349-b738-4109-93f9-5ad5f58508a3" providerId="ADAL" clId="{21BC8CA0-6803-4324-BE10-ECDCD04F900F}" dt="2020-04-08T08:22:24.599" v="68" actId="2696"/>
        <pc:sldMkLst>
          <pc:docMk/>
          <pc:sldMk cId="0" sldId="418"/>
        </pc:sldMkLst>
      </pc:sldChg>
      <pc:sldChg chg="del">
        <pc:chgData name="Sarah O'Brien" userId="635bd349-b738-4109-93f9-5ad5f58508a3" providerId="ADAL" clId="{21BC8CA0-6803-4324-BE10-ECDCD04F900F}" dt="2020-04-08T08:23:49.436" v="106" actId="2696"/>
        <pc:sldMkLst>
          <pc:docMk/>
          <pc:sldMk cId="0" sldId="419"/>
        </pc:sldMkLst>
      </pc:sldChg>
      <pc:sldChg chg="del">
        <pc:chgData name="Sarah O'Brien" userId="635bd349-b738-4109-93f9-5ad5f58508a3" providerId="ADAL" clId="{21BC8CA0-6803-4324-BE10-ECDCD04F900F}" dt="2020-04-08T08:23:56.400" v="109" actId="2696"/>
        <pc:sldMkLst>
          <pc:docMk/>
          <pc:sldMk cId="0" sldId="421"/>
        </pc:sldMkLst>
      </pc:sldChg>
      <pc:sldChg chg="del">
        <pc:chgData name="Sarah O'Brien" userId="635bd349-b738-4109-93f9-5ad5f58508a3" providerId="ADAL" clId="{21BC8CA0-6803-4324-BE10-ECDCD04F900F}" dt="2020-04-08T08:23:52.374" v="108" actId="2696"/>
        <pc:sldMkLst>
          <pc:docMk/>
          <pc:sldMk cId="3124082508" sldId="427"/>
        </pc:sldMkLst>
      </pc:sldChg>
      <pc:sldChg chg="del">
        <pc:chgData name="Sarah O'Brien" userId="635bd349-b738-4109-93f9-5ad5f58508a3" providerId="ADAL" clId="{21BC8CA0-6803-4324-BE10-ECDCD04F900F}" dt="2020-04-08T08:23:50.990" v="107" actId="2696"/>
        <pc:sldMkLst>
          <pc:docMk/>
          <pc:sldMk cId="3350279987" sldId="429"/>
        </pc:sldMkLst>
      </pc:sldChg>
      <pc:sldChg chg="add del">
        <pc:chgData name="Sarah O'Brien" userId="635bd349-b738-4109-93f9-5ad5f58508a3" providerId="ADAL" clId="{21BC8CA0-6803-4324-BE10-ECDCD04F900F}" dt="2020-04-08T09:15:37.286" v="4771" actId="2696"/>
        <pc:sldMkLst>
          <pc:docMk/>
          <pc:sldMk cId="2166604744" sldId="432"/>
        </pc:sldMkLst>
      </pc:sldChg>
      <pc:sldChg chg="add ord">
        <pc:chgData name="Sarah O'Brien" userId="635bd349-b738-4109-93f9-5ad5f58508a3" providerId="ADAL" clId="{21BC8CA0-6803-4324-BE10-ECDCD04F900F}" dt="2020-04-08T09:16:07.310" v="4776"/>
        <pc:sldMkLst>
          <pc:docMk/>
          <pc:sldMk cId="3266612754" sldId="432"/>
        </pc:sldMkLst>
      </pc:sldChg>
      <pc:sldChg chg="add">
        <pc:chgData name="Sarah O'Brien" userId="635bd349-b738-4109-93f9-5ad5f58508a3" providerId="ADAL" clId="{21BC8CA0-6803-4324-BE10-ECDCD04F900F}" dt="2020-04-08T09:14:31.895" v="4765"/>
        <pc:sldMkLst>
          <pc:docMk/>
          <pc:sldMk cId="1900770007" sldId="433"/>
        </pc:sldMkLst>
      </pc:sldChg>
      <pc:sldChg chg="add del">
        <pc:chgData name="Sarah O'Brien" userId="635bd349-b738-4109-93f9-5ad5f58508a3" providerId="ADAL" clId="{21BC8CA0-6803-4324-BE10-ECDCD04F900F}" dt="2020-04-08T09:14:23.543" v="4764" actId="2696"/>
        <pc:sldMkLst>
          <pc:docMk/>
          <pc:sldMk cId="3063002567" sldId="433"/>
        </pc:sldMkLst>
      </pc:sldChg>
      <pc:sldChg chg="ord">
        <pc:chgData name="Sarah O'Brien" userId="635bd349-b738-4109-93f9-5ad5f58508a3" providerId="ADAL" clId="{21BC8CA0-6803-4324-BE10-ECDCD04F900F}" dt="2020-04-08T09:16:15.861" v="4778"/>
        <pc:sldMkLst>
          <pc:docMk/>
          <pc:sldMk cId="0" sldId="435"/>
        </pc:sldMkLst>
      </pc:sldChg>
      <pc:sldChg chg="del">
        <pc:chgData name="Sarah O'Brien" userId="635bd349-b738-4109-93f9-5ad5f58508a3" providerId="ADAL" clId="{21BC8CA0-6803-4324-BE10-ECDCD04F900F}" dt="2020-04-08T09:13:39.974" v="4759" actId="2696"/>
        <pc:sldMkLst>
          <pc:docMk/>
          <pc:sldMk cId="198990106" sldId="444"/>
        </pc:sldMkLst>
      </pc:sldChg>
      <pc:sldChg chg="add del">
        <pc:chgData name="Sarah O'Brien" userId="635bd349-b738-4109-93f9-5ad5f58508a3" providerId="ADAL" clId="{21BC8CA0-6803-4324-BE10-ECDCD04F900F}" dt="2020-04-08T09:14:23.533" v="4763" actId="2696"/>
        <pc:sldMkLst>
          <pc:docMk/>
          <pc:sldMk cId="1050869656" sldId="444"/>
        </pc:sldMkLst>
      </pc:sldChg>
      <pc:sldChg chg="del">
        <pc:chgData name="Sarah O'Brien" userId="635bd349-b738-4109-93f9-5ad5f58508a3" providerId="ADAL" clId="{21BC8CA0-6803-4324-BE10-ECDCD04F900F}" dt="2020-04-08T08:22:45.939" v="80" actId="2696"/>
        <pc:sldMkLst>
          <pc:docMk/>
          <pc:sldMk cId="0" sldId="451"/>
        </pc:sldMkLst>
      </pc:sldChg>
      <pc:sldChg chg="del">
        <pc:chgData name="Sarah O'Brien" userId="635bd349-b738-4109-93f9-5ad5f58508a3" providerId="ADAL" clId="{21BC8CA0-6803-4324-BE10-ECDCD04F900F}" dt="2020-04-08T08:22:46.464" v="81" actId="2696"/>
        <pc:sldMkLst>
          <pc:docMk/>
          <pc:sldMk cId="0" sldId="456"/>
        </pc:sldMkLst>
      </pc:sldChg>
      <pc:sldChg chg="del">
        <pc:chgData name="Sarah O'Brien" userId="635bd349-b738-4109-93f9-5ad5f58508a3" providerId="ADAL" clId="{21BC8CA0-6803-4324-BE10-ECDCD04F900F}" dt="2020-04-08T08:22:54.249" v="95" actId="2696"/>
        <pc:sldMkLst>
          <pc:docMk/>
          <pc:sldMk cId="0" sldId="463"/>
        </pc:sldMkLst>
      </pc:sldChg>
      <pc:sldChg chg="del">
        <pc:chgData name="Sarah O'Brien" userId="635bd349-b738-4109-93f9-5ad5f58508a3" providerId="ADAL" clId="{21BC8CA0-6803-4324-BE10-ECDCD04F900F}" dt="2020-04-08T08:22:54.792" v="96" actId="2696"/>
        <pc:sldMkLst>
          <pc:docMk/>
          <pc:sldMk cId="0" sldId="464"/>
        </pc:sldMkLst>
      </pc:sldChg>
      <pc:sldChg chg="del">
        <pc:chgData name="Sarah O'Brien" userId="635bd349-b738-4109-93f9-5ad5f58508a3" providerId="ADAL" clId="{21BC8CA0-6803-4324-BE10-ECDCD04F900F}" dt="2020-04-08T08:22:47.134" v="82" actId="2696"/>
        <pc:sldMkLst>
          <pc:docMk/>
          <pc:sldMk cId="0" sldId="465"/>
        </pc:sldMkLst>
      </pc:sldChg>
      <pc:sldChg chg="del">
        <pc:chgData name="Sarah O'Brien" userId="635bd349-b738-4109-93f9-5ad5f58508a3" providerId="ADAL" clId="{21BC8CA0-6803-4324-BE10-ECDCD04F900F}" dt="2020-04-08T08:22:47.670" v="83" actId="2696"/>
        <pc:sldMkLst>
          <pc:docMk/>
          <pc:sldMk cId="0" sldId="467"/>
        </pc:sldMkLst>
      </pc:sldChg>
      <pc:sldChg chg="modSp add">
        <pc:chgData name="Sarah O'Brien" userId="635bd349-b738-4109-93f9-5ad5f58508a3" providerId="ADAL" clId="{21BC8CA0-6803-4324-BE10-ECDCD04F900F}" dt="2020-04-08T09:26:53.402" v="5216" actId="403"/>
        <pc:sldMkLst>
          <pc:docMk/>
          <pc:sldMk cId="1401048606" sldId="469"/>
        </pc:sldMkLst>
        <pc:spChg chg="mod">
          <ac:chgData name="Sarah O'Brien" userId="635bd349-b738-4109-93f9-5ad5f58508a3" providerId="ADAL" clId="{21BC8CA0-6803-4324-BE10-ECDCD04F900F}" dt="2020-04-08T09:26:53.402" v="5216" actId="403"/>
          <ac:spMkLst>
            <pc:docMk/>
            <pc:sldMk cId="1401048606" sldId="469"/>
            <ac:spMk id="100355" creationId="{BB618117-F3D7-465B-AAE3-A89ABA8710AC}"/>
          </ac:spMkLst>
        </pc:spChg>
      </pc:sldChg>
      <pc:sldChg chg="del">
        <pc:chgData name="Sarah O'Brien" userId="635bd349-b738-4109-93f9-5ad5f58508a3" providerId="ADAL" clId="{21BC8CA0-6803-4324-BE10-ECDCD04F900F}" dt="2020-04-08T09:11:57.688" v="4751" actId="2696"/>
        <pc:sldMkLst>
          <pc:docMk/>
          <pc:sldMk cId="0" sldId="470"/>
        </pc:sldMkLst>
      </pc:sldChg>
      <pc:sldChg chg="add del">
        <pc:chgData name="Sarah O'Brien" userId="635bd349-b738-4109-93f9-5ad5f58508a3" providerId="ADAL" clId="{21BC8CA0-6803-4324-BE10-ECDCD04F900F}" dt="2020-04-08T09:29:20.052" v="5340" actId="2696"/>
        <pc:sldMkLst>
          <pc:docMk/>
          <pc:sldMk cId="416708556" sldId="470"/>
        </pc:sldMkLst>
      </pc:sldChg>
      <pc:sldChg chg="ord">
        <pc:chgData name="Sarah O'Brien" userId="635bd349-b738-4109-93f9-5ad5f58508a3" providerId="ADAL" clId="{21BC8CA0-6803-4324-BE10-ECDCD04F900F}" dt="2020-04-08T09:14:49.086" v="4768"/>
        <pc:sldMkLst>
          <pc:docMk/>
          <pc:sldMk cId="0" sldId="476"/>
        </pc:sldMkLst>
      </pc:sldChg>
      <pc:sldChg chg="del">
        <pc:chgData name="Sarah O'Brien" userId="635bd349-b738-4109-93f9-5ad5f58508a3" providerId="ADAL" clId="{21BC8CA0-6803-4324-BE10-ECDCD04F900F}" dt="2020-04-08T08:24:47.921" v="111" actId="2696"/>
        <pc:sldMkLst>
          <pc:docMk/>
          <pc:sldMk cId="0" sldId="477"/>
        </pc:sldMkLst>
      </pc:sldChg>
      <pc:sldChg chg="add">
        <pc:chgData name="Sarah O'Brien" userId="635bd349-b738-4109-93f9-5ad5f58508a3" providerId="ADAL" clId="{21BC8CA0-6803-4324-BE10-ECDCD04F900F}" dt="2020-04-08T09:16:03.291" v="4775"/>
        <pc:sldMkLst>
          <pc:docMk/>
          <pc:sldMk cId="3930524243" sldId="480"/>
        </pc:sldMkLst>
      </pc:sldChg>
      <pc:sldChg chg="del">
        <pc:chgData name="Sarah O'Brien" userId="635bd349-b738-4109-93f9-5ad5f58508a3" providerId="ADAL" clId="{21BC8CA0-6803-4324-BE10-ECDCD04F900F}" dt="2020-04-08T08:23:37.272" v="104" actId="2696"/>
        <pc:sldMkLst>
          <pc:docMk/>
          <pc:sldMk cId="0" sldId="481"/>
        </pc:sldMkLst>
      </pc:sldChg>
      <pc:sldChg chg="del">
        <pc:chgData name="Sarah O'Brien" userId="635bd349-b738-4109-93f9-5ad5f58508a3" providerId="ADAL" clId="{21BC8CA0-6803-4324-BE10-ECDCD04F900F}" dt="2020-04-08T08:22:42.977" v="75" actId="2696"/>
        <pc:sldMkLst>
          <pc:docMk/>
          <pc:sldMk cId="0" sldId="487"/>
        </pc:sldMkLst>
      </pc:sldChg>
      <pc:sldChg chg="del">
        <pc:chgData name="Sarah O'Brien" userId="635bd349-b738-4109-93f9-5ad5f58508a3" providerId="ADAL" clId="{21BC8CA0-6803-4324-BE10-ECDCD04F900F}" dt="2020-04-08T08:22:50.730" v="89" actId="2696"/>
        <pc:sldMkLst>
          <pc:docMk/>
          <pc:sldMk cId="0" sldId="488"/>
        </pc:sldMkLst>
      </pc:sldChg>
      <pc:sldChg chg="del">
        <pc:chgData name="Sarah O'Brien" userId="635bd349-b738-4109-93f9-5ad5f58508a3" providerId="ADAL" clId="{21BC8CA0-6803-4324-BE10-ECDCD04F900F}" dt="2020-04-08T08:22:49.206" v="86" actId="2696"/>
        <pc:sldMkLst>
          <pc:docMk/>
          <pc:sldMk cId="0" sldId="489"/>
        </pc:sldMkLst>
      </pc:sldChg>
      <pc:sldChg chg="del">
        <pc:chgData name="Sarah O'Brien" userId="635bd349-b738-4109-93f9-5ad5f58508a3" providerId="ADAL" clId="{21BC8CA0-6803-4324-BE10-ECDCD04F900F}" dt="2020-04-08T08:22:53.672" v="94" actId="2696"/>
        <pc:sldMkLst>
          <pc:docMk/>
          <pc:sldMk cId="0" sldId="490"/>
        </pc:sldMkLst>
      </pc:sldChg>
      <pc:sldChg chg="del">
        <pc:chgData name="Sarah O'Brien" userId="635bd349-b738-4109-93f9-5ad5f58508a3" providerId="ADAL" clId="{21BC8CA0-6803-4324-BE10-ECDCD04F900F}" dt="2020-04-08T08:23:24.314" v="99" actId="2696"/>
        <pc:sldMkLst>
          <pc:docMk/>
          <pc:sldMk cId="3899087477" sldId="495"/>
        </pc:sldMkLst>
      </pc:sldChg>
      <pc:sldChg chg="del">
        <pc:chgData name="Sarah O'Brien" userId="635bd349-b738-4109-93f9-5ad5f58508a3" providerId="ADAL" clId="{21BC8CA0-6803-4324-BE10-ECDCD04F900F}" dt="2020-04-08T08:22:48.138" v="84" actId="2696"/>
        <pc:sldMkLst>
          <pc:docMk/>
          <pc:sldMk cId="0" sldId="497"/>
        </pc:sldMkLst>
      </pc:sldChg>
      <pc:sldChg chg="del">
        <pc:chgData name="Sarah O'Brien" userId="635bd349-b738-4109-93f9-5ad5f58508a3" providerId="ADAL" clId="{21BC8CA0-6803-4324-BE10-ECDCD04F900F}" dt="2020-04-08T08:22:48.613" v="85" actId="2696"/>
        <pc:sldMkLst>
          <pc:docMk/>
          <pc:sldMk cId="0" sldId="498"/>
        </pc:sldMkLst>
      </pc:sldChg>
      <pc:sldChg chg="del">
        <pc:chgData name="Sarah O'Brien" userId="635bd349-b738-4109-93f9-5ad5f58508a3" providerId="ADAL" clId="{21BC8CA0-6803-4324-BE10-ECDCD04F900F}" dt="2020-04-08T09:13:34.182" v="4757" actId="2696"/>
        <pc:sldMkLst>
          <pc:docMk/>
          <pc:sldMk cId="0" sldId="500"/>
        </pc:sldMkLst>
      </pc:sldChg>
      <pc:sldChg chg="del">
        <pc:chgData name="Sarah O'Brien" userId="635bd349-b738-4109-93f9-5ad5f58508a3" providerId="ADAL" clId="{21BC8CA0-6803-4324-BE10-ECDCD04F900F}" dt="2020-04-08T08:24:37.257" v="110" actId="2696"/>
        <pc:sldMkLst>
          <pc:docMk/>
          <pc:sldMk cId="0" sldId="502"/>
        </pc:sldMkLst>
      </pc:sldChg>
      <pc:sldChg chg="del">
        <pc:chgData name="Sarah O'Brien" userId="635bd349-b738-4109-93f9-5ad5f58508a3" providerId="ADAL" clId="{21BC8CA0-6803-4324-BE10-ECDCD04F900F}" dt="2020-04-08T08:22:51.845" v="91" actId="2696"/>
        <pc:sldMkLst>
          <pc:docMk/>
          <pc:sldMk cId="0" sldId="503"/>
        </pc:sldMkLst>
      </pc:sldChg>
      <pc:sldChg chg="del">
        <pc:chgData name="Sarah O'Brien" userId="635bd349-b738-4109-93f9-5ad5f58508a3" providerId="ADAL" clId="{21BC8CA0-6803-4324-BE10-ECDCD04F900F}" dt="2020-04-08T08:23:39.601" v="105" actId="2696"/>
        <pc:sldMkLst>
          <pc:docMk/>
          <pc:sldMk cId="0" sldId="518"/>
        </pc:sldMkLst>
      </pc:sldChg>
      <pc:sldChg chg="del">
        <pc:chgData name="Sarah O'Brien" userId="635bd349-b738-4109-93f9-5ad5f58508a3" providerId="ADAL" clId="{21BC8CA0-6803-4324-BE10-ECDCD04F900F}" dt="2020-04-08T08:22:52.358" v="92" actId="2696"/>
        <pc:sldMkLst>
          <pc:docMk/>
          <pc:sldMk cId="0" sldId="520"/>
        </pc:sldMkLst>
      </pc:sldChg>
      <pc:sldChg chg="del">
        <pc:chgData name="Sarah O'Brien" userId="635bd349-b738-4109-93f9-5ad5f58508a3" providerId="ADAL" clId="{21BC8CA0-6803-4324-BE10-ECDCD04F900F}" dt="2020-04-08T08:22:12.979" v="66" actId="2696"/>
        <pc:sldMkLst>
          <pc:docMk/>
          <pc:sldMk cId="931102509" sldId="521"/>
        </pc:sldMkLst>
      </pc:sldChg>
      <pc:sldChg chg="del">
        <pc:chgData name="Sarah O'Brien" userId="635bd349-b738-4109-93f9-5ad5f58508a3" providerId="ADAL" clId="{21BC8CA0-6803-4324-BE10-ECDCD04F900F}" dt="2020-04-08T08:21:56.573" v="65" actId="2696"/>
        <pc:sldMkLst>
          <pc:docMk/>
          <pc:sldMk cId="282842784" sldId="522"/>
        </pc:sldMkLst>
      </pc:sldChg>
      <pc:sldChg chg="modSp modNotesTx">
        <pc:chgData name="Sarah O'Brien" userId="635bd349-b738-4109-93f9-5ad5f58508a3" providerId="ADAL" clId="{21BC8CA0-6803-4324-BE10-ECDCD04F900F}" dt="2020-04-08T09:21:01.562" v="4972" actId="20577"/>
        <pc:sldMkLst>
          <pc:docMk/>
          <pc:sldMk cId="649876856" sldId="535"/>
        </pc:sldMkLst>
        <pc:spChg chg="mod">
          <ac:chgData name="Sarah O'Brien" userId="635bd349-b738-4109-93f9-5ad5f58508a3" providerId="ADAL" clId="{21BC8CA0-6803-4324-BE10-ECDCD04F900F}" dt="2020-04-08T09:19:02.069" v="4793" actId="20577"/>
          <ac:spMkLst>
            <pc:docMk/>
            <pc:sldMk cId="649876856" sldId="535"/>
            <ac:spMk id="15363" creationId="{E4E666B1-8A4C-4C34-8370-1110EC78C85A}"/>
          </ac:spMkLst>
        </pc:spChg>
        <pc:spChg chg="mod">
          <ac:chgData name="Sarah O'Brien" userId="635bd349-b738-4109-93f9-5ad5f58508a3" providerId="ADAL" clId="{21BC8CA0-6803-4324-BE10-ECDCD04F900F}" dt="2020-04-08T09:19:56.458" v="4969" actId="20577"/>
          <ac:spMkLst>
            <pc:docMk/>
            <pc:sldMk cId="649876856" sldId="535"/>
            <ac:spMk id="15364" creationId="{3366BDD3-B781-4DD2-80CF-66482B677DD5}"/>
          </ac:spMkLst>
        </pc:spChg>
      </pc:sldChg>
      <pc:sldChg chg="add">
        <pc:chgData name="Sarah O'Brien" userId="635bd349-b738-4109-93f9-5ad5f58508a3" providerId="ADAL" clId="{21BC8CA0-6803-4324-BE10-ECDCD04F900F}" dt="2020-04-08T09:12:51.103" v="4756"/>
        <pc:sldMkLst>
          <pc:docMk/>
          <pc:sldMk cId="557878333" sldId="536"/>
        </pc:sldMkLst>
      </pc:sldChg>
      <pc:sldChg chg="del">
        <pc:chgData name="Sarah O'Brien" userId="635bd349-b738-4109-93f9-5ad5f58508a3" providerId="ADAL" clId="{21BC8CA0-6803-4324-BE10-ECDCD04F900F}" dt="2020-04-08T09:12:29.599" v="4754" actId="2696"/>
        <pc:sldMkLst>
          <pc:docMk/>
          <pc:sldMk cId="3445327572" sldId="536"/>
        </pc:sldMkLst>
      </pc:sldChg>
      <pc:sldChg chg="add del ord modNotesTx">
        <pc:chgData name="Sarah O'Brien" userId="635bd349-b738-4109-93f9-5ad5f58508a3" providerId="ADAL" clId="{21BC8CA0-6803-4324-BE10-ECDCD04F900F}" dt="2020-04-08T09:10:33.608" v="4745"/>
        <pc:sldMkLst>
          <pc:docMk/>
          <pc:sldMk cId="3610646390" sldId="537"/>
        </pc:sldMkLst>
      </pc:sldChg>
      <pc:sldChg chg="add del">
        <pc:chgData name="Sarah O'Brien" userId="635bd349-b738-4109-93f9-5ad5f58508a3" providerId="ADAL" clId="{21BC8CA0-6803-4324-BE10-ECDCD04F900F}" dt="2020-04-08T09:29:16.271" v="5339" actId="2696"/>
        <pc:sldMkLst>
          <pc:docMk/>
          <pc:sldMk cId="497803778" sldId="538"/>
        </pc:sldMkLst>
      </pc:sldChg>
      <pc:sldChg chg="del">
        <pc:chgData name="Sarah O'Brien" userId="635bd349-b738-4109-93f9-5ad5f58508a3" providerId="ADAL" clId="{21BC8CA0-6803-4324-BE10-ECDCD04F900F}" dt="2020-04-08T09:11:57.682" v="4750" actId="2696"/>
        <pc:sldMkLst>
          <pc:docMk/>
          <pc:sldMk cId="3647132304" sldId="538"/>
        </pc:sldMkLst>
      </pc:sldChg>
      <pc:sldChg chg="modSp add modNotesTx">
        <pc:chgData name="Sarah O'Brien" userId="635bd349-b738-4109-93f9-5ad5f58508a3" providerId="ADAL" clId="{21BC8CA0-6803-4324-BE10-ECDCD04F900F}" dt="2020-04-08T08:34:03.862" v="1178" actId="20577"/>
        <pc:sldMkLst>
          <pc:docMk/>
          <pc:sldMk cId="286024895" sldId="539"/>
        </pc:sldMkLst>
        <pc:spChg chg="mod">
          <ac:chgData name="Sarah O'Brien" userId="635bd349-b738-4109-93f9-5ad5f58508a3" providerId="ADAL" clId="{21BC8CA0-6803-4324-BE10-ECDCD04F900F}" dt="2020-04-08T08:27:38.008" v="137" actId="20577"/>
          <ac:spMkLst>
            <pc:docMk/>
            <pc:sldMk cId="286024895" sldId="539"/>
            <ac:spMk id="8195" creationId="{82C54BDB-B786-426A-8F23-7A162D2C9B73}"/>
          </ac:spMkLst>
        </pc:spChg>
        <pc:spChg chg="mod">
          <ac:chgData name="Sarah O'Brien" userId="635bd349-b738-4109-93f9-5ad5f58508a3" providerId="ADAL" clId="{21BC8CA0-6803-4324-BE10-ECDCD04F900F}" dt="2020-04-08T08:34:03.862" v="1178" actId="20577"/>
          <ac:spMkLst>
            <pc:docMk/>
            <pc:sldMk cId="286024895" sldId="539"/>
            <ac:spMk id="8196" creationId="{B1AB2646-4AED-403C-B8BF-4A06309B18EB}"/>
          </ac:spMkLst>
        </pc:spChg>
      </pc:sldChg>
      <pc:sldChg chg="modSp add del ord">
        <pc:chgData name="Sarah O'Brien" userId="635bd349-b738-4109-93f9-5ad5f58508a3" providerId="ADAL" clId="{21BC8CA0-6803-4324-BE10-ECDCD04F900F}" dt="2020-04-08T09:12:29.593" v="4753" actId="2696"/>
        <pc:sldMkLst>
          <pc:docMk/>
          <pc:sldMk cId="3524716417" sldId="540"/>
        </pc:sldMkLst>
        <pc:spChg chg="mod">
          <ac:chgData name="Sarah O'Brien" userId="635bd349-b738-4109-93f9-5ad5f58508a3" providerId="ADAL" clId="{21BC8CA0-6803-4324-BE10-ECDCD04F900F}" dt="2020-04-08T08:56:10.836" v="2783" actId="20577"/>
          <ac:spMkLst>
            <pc:docMk/>
            <pc:sldMk cId="3524716417" sldId="540"/>
            <ac:spMk id="15363" creationId="{E4E666B1-8A4C-4C34-8370-1110EC78C85A}"/>
          </ac:spMkLst>
        </pc:spChg>
      </pc:sldChg>
      <pc:sldChg chg="add">
        <pc:chgData name="Sarah O'Brien" userId="635bd349-b738-4109-93f9-5ad5f58508a3" providerId="ADAL" clId="{21BC8CA0-6803-4324-BE10-ECDCD04F900F}" dt="2020-04-08T09:12:51.103" v="4756"/>
        <pc:sldMkLst>
          <pc:docMk/>
          <pc:sldMk cId="3918087416" sldId="540"/>
        </pc:sldMkLst>
      </pc:sldChg>
      <pc:sldChg chg="modSp add modNotesTx">
        <pc:chgData name="Sarah O'Brien" userId="635bd349-b738-4109-93f9-5ad5f58508a3" providerId="ADAL" clId="{21BC8CA0-6803-4324-BE10-ECDCD04F900F}" dt="2020-04-08T09:26:15.222" v="5214" actId="113"/>
        <pc:sldMkLst>
          <pc:docMk/>
          <pc:sldMk cId="2448494685" sldId="541"/>
        </pc:sldMkLst>
        <pc:spChg chg="mod">
          <ac:chgData name="Sarah O'Brien" userId="635bd349-b738-4109-93f9-5ad5f58508a3" providerId="ADAL" clId="{21BC8CA0-6803-4324-BE10-ECDCD04F900F}" dt="2020-04-08T09:24:18.923" v="5067" actId="20577"/>
          <ac:spMkLst>
            <pc:docMk/>
            <pc:sldMk cId="2448494685" sldId="541"/>
            <ac:spMk id="15363" creationId="{E4E666B1-8A4C-4C34-8370-1110EC78C85A}"/>
          </ac:spMkLst>
        </pc:spChg>
        <pc:spChg chg="mod">
          <ac:chgData name="Sarah O'Brien" userId="635bd349-b738-4109-93f9-5ad5f58508a3" providerId="ADAL" clId="{21BC8CA0-6803-4324-BE10-ECDCD04F900F}" dt="2020-04-08T09:26:15.222" v="5214" actId="113"/>
          <ac:spMkLst>
            <pc:docMk/>
            <pc:sldMk cId="2448494685" sldId="541"/>
            <ac:spMk id="15364" creationId="{3366BDD3-B781-4DD2-80CF-66482B677DD5}"/>
          </ac:spMkLst>
        </pc:spChg>
      </pc:sldChg>
      <pc:sldChg chg="modSp add modNotesTx">
        <pc:chgData name="Sarah O'Brien" userId="635bd349-b738-4109-93f9-5ad5f58508a3" providerId="ADAL" clId="{21BC8CA0-6803-4324-BE10-ECDCD04F900F}" dt="2020-04-08T09:26:28.540" v="5215" actId="255"/>
        <pc:sldMkLst>
          <pc:docMk/>
          <pc:sldMk cId="2087237834" sldId="542"/>
        </pc:sldMkLst>
        <pc:spChg chg="mod">
          <ac:chgData name="Sarah O'Brien" userId="635bd349-b738-4109-93f9-5ad5f58508a3" providerId="ADAL" clId="{21BC8CA0-6803-4324-BE10-ECDCD04F900F}" dt="2020-04-08T09:26:28.540" v="5215" actId="255"/>
          <ac:spMkLst>
            <pc:docMk/>
            <pc:sldMk cId="2087237834" sldId="542"/>
            <ac:spMk id="15364" creationId="{3366BDD3-B781-4DD2-80CF-66482B677DD5}"/>
          </ac:spMkLst>
        </pc:spChg>
      </pc:sldChg>
      <pc:sldChg chg="modSp add modNotesTx">
        <pc:chgData name="Sarah O'Brien" userId="635bd349-b738-4109-93f9-5ad5f58508a3" providerId="ADAL" clId="{21BC8CA0-6803-4324-BE10-ECDCD04F900F}" dt="2020-04-08T09:10:15.439" v="4744" actId="20577"/>
        <pc:sldMkLst>
          <pc:docMk/>
          <pc:sldMk cId="2505343450" sldId="543"/>
        </pc:sldMkLst>
        <pc:spChg chg="mod">
          <ac:chgData name="Sarah O'Brien" userId="635bd349-b738-4109-93f9-5ad5f58508a3" providerId="ADAL" clId="{21BC8CA0-6803-4324-BE10-ECDCD04F900F}" dt="2020-04-08T09:03:12.706" v="3246" actId="20577"/>
          <ac:spMkLst>
            <pc:docMk/>
            <pc:sldMk cId="2505343450" sldId="543"/>
            <ac:spMk id="15363" creationId="{E4E666B1-8A4C-4C34-8370-1110EC78C85A}"/>
          </ac:spMkLst>
        </pc:spChg>
        <pc:spChg chg="mod">
          <ac:chgData name="Sarah O'Brien" userId="635bd349-b738-4109-93f9-5ad5f58508a3" providerId="ADAL" clId="{21BC8CA0-6803-4324-BE10-ECDCD04F900F}" dt="2020-04-08T09:06:00.308" v="3521" actId="20577"/>
          <ac:spMkLst>
            <pc:docMk/>
            <pc:sldMk cId="2505343450" sldId="543"/>
            <ac:spMk id="15364" creationId="{3366BDD3-B781-4DD2-80CF-66482B677DD5}"/>
          </ac:spMkLst>
        </pc:spChg>
      </pc:sldChg>
      <pc:sldChg chg="modSp add">
        <pc:chgData name="Sarah O'Brien" userId="635bd349-b738-4109-93f9-5ad5f58508a3" providerId="ADAL" clId="{21BC8CA0-6803-4324-BE10-ECDCD04F900F}" dt="2020-04-08T09:28:48.410" v="5338" actId="113"/>
        <pc:sldMkLst>
          <pc:docMk/>
          <pc:sldMk cId="3707037110" sldId="544"/>
        </pc:sldMkLst>
        <pc:spChg chg="mod">
          <ac:chgData name="Sarah O'Brien" userId="635bd349-b738-4109-93f9-5ad5f58508a3" providerId="ADAL" clId="{21BC8CA0-6803-4324-BE10-ECDCD04F900F}" dt="2020-04-08T09:28:00.828" v="5260" actId="20577"/>
          <ac:spMkLst>
            <pc:docMk/>
            <pc:sldMk cId="3707037110" sldId="544"/>
            <ac:spMk id="58370" creationId="{B660F219-C443-4195-AF88-0D1B0119283C}"/>
          </ac:spMkLst>
        </pc:spChg>
        <pc:spChg chg="mod">
          <ac:chgData name="Sarah O'Brien" userId="635bd349-b738-4109-93f9-5ad5f58508a3" providerId="ADAL" clId="{21BC8CA0-6803-4324-BE10-ECDCD04F900F}" dt="2020-04-08T09:28:48.410" v="5338" actId="113"/>
          <ac:spMkLst>
            <pc:docMk/>
            <pc:sldMk cId="3707037110" sldId="544"/>
            <ac:spMk id="100355" creationId="{BB618117-F3D7-465B-AAE3-A89ABA8710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B6428E3-49E8-4CB7-ACDE-1A9A4A75AC8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sym typeface="Arial" charset="0"/>
              </a:defRPr>
            </a:lvl1pPr>
          </a:lstStyle>
          <a:p>
            <a:pPr>
              <a:defRPr/>
            </a:pPr>
            <a:endParaRPr lang="en-GB"/>
          </a:p>
        </p:txBody>
      </p:sp>
      <p:sp>
        <p:nvSpPr>
          <p:cNvPr id="133123" name="Rectangle 3">
            <a:extLst>
              <a:ext uri="{FF2B5EF4-FFF2-40B4-BE49-F238E27FC236}">
                <a16:creationId xmlns:a16="http://schemas.microsoft.com/office/drawing/2014/main" id="{02F6600D-D603-4755-AD2F-EF3C839DE8D2}"/>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sym typeface="Arial" charset="0"/>
              </a:defRPr>
            </a:lvl1pPr>
          </a:lstStyle>
          <a:p>
            <a:pPr>
              <a:defRPr/>
            </a:pPr>
            <a:fld id="{1374B303-F2C5-49D1-A0C2-BD40B51512ED}" type="datetimeFigureOut">
              <a:rPr lang="en-GB"/>
              <a:pPr>
                <a:defRPr/>
              </a:pPr>
              <a:t>20/04/2020</a:t>
            </a:fld>
            <a:endParaRPr lang="en-GB"/>
          </a:p>
        </p:txBody>
      </p:sp>
      <p:sp>
        <p:nvSpPr>
          <p:cNvPr id="133124" name="Rectangle 4">
            <a:extLst>
              <a:ext uri="{FF2B5EF4-FFF2-40B4-BE49-F238E27FC236}">
                <a16:creationId xmlns:a16="http://schemas.microsoft.com/office/drawing/2014/main" id="{BB0D588A-E7D9-458B-A4EB-9C0484926188}"/>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sym typeface="Arial" charset="0"/>
              </a:defRPr>
            </a:lvl1pPr>
          </a:lstStyle>
          <a:p>
            <a:pPr>
              <a:defRPr/>
            </a:pPr>
            <a:endParaRPr lang="en-GB"/>
          </a:p>
        </p:txBody>
      </p:sp>
      <p:sp>
        <p:nvSpPr>
          <p:cNvPr id="133125" name="Rectangle 5">
            <a:extLst>
              <a:ext uri="{FF2B5EF4-FFF2-40B4-BE49-F238E27FC236}">
                <a16:creationId xmlns:a16="http://schemas.microsoft.com/office/drawing/2014/main" id="{90C3A3D7-EEAC-412A-87D7-97537BBAB974}"/>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5E65E06-AE1F-489A-BD7D-C748AF1B3BF1}" type="slidenum">
              <a:rPr lang="en-GB" altLang="en-US"/>
              <a:pPr/>
              <a:t>‹#›</a:t>
            </a:fld>
            <a:endParaRPr lang="en-GB" altLang="en-US"/>
          </a:p>
        </p:txBody>
      </p:sp>
      <p:sp>
        <p:nvSpPr>
          <p:cNvPr id="2" name="hl" descr="Classification: OFFICIAL">
            <a:extLst>
              <a:ext uri="{FF2B5EF4-FFF2-40B4-BE49-F238E27FC236}">
                <a16:creationId xmlns:a16="http://schemas.microsoft.com/office/drawing/2014/main" id="{4F515F5D-C998-4E56-BC9B-ACF3435CED09}"/>
              </a:ext>
            </a:extLst>
          </p:cNvPr>
          <p:cNvSpPr txBox="1"/>
          <p:nvPr/>
        </p:nvSpPr>
        <p:spPr>
          <a:xfrm>
            <a:off x="0" y="0"/>
            <a:ext cx="6797675" cy="269875"/>
          </a:xfrm>
          <a:prstGeom prst="rect">
            <a:avLst/>
          </a:prstGeom>
          <a:noFill/>
        </p:spPr>
        <p:txBody>
          <a:bodyPr>
            <a:spAutoFit/>
          </a:bodyPr>
          <a:lstStyle/>
          <a:p>
            <a:pPr>
              <a:defRPr/>
            </a:pPr>
            <a:r>
              <a:rPr lang="en-GB" sz="1150" b="1">
                <a:solidFill>
                  <a:srgbClr val="008040"/>
                </a:solidFill>
                <a:latin typeface="arial"/>
                <a:cs typeface="Arial" charset="0"/>
                <a:sym typeface="Arial" charset="0"/>
              </a:rPr>
              <a:t>Classification: OFFICIAL</a:t>
            </a:r>
          </a:p>
        </p:txBody>
      </p:sp>
      <p:sp>
        <p:nvSpPr>
          <p:cNvPr id="3" name="fl" descr="Classification: OFFICIAL">
            <a:extLst>
              <a:ext uri="{FF2B5EF4-FFF2-40B4-BE49-F238E27FC236}">
                <a16:creationId xmlns:a16="http://schemas.microsoft.com/office/drawing/2014/main" id="{BA260CE2-2E8B-4EA5-A554-5E447E35989A}"/>
              </a:ext>
            </a:extLst>
          </p:cNvPr>
          <p:cNvSpPr txBox="1"/>
          <p:nvPr/>
        </p:nvSpPr>
        <p:spPr>
          <a:xfrm>
            <a:off x="0" y="9688513"/>
            <a:ext cx="6797675" cy="268287"/>
          </a:xfrm>
          <a:prstGeom prst="rect">
            <a:avLst/>
          </a:prstGeom>
          <a:noFill/>
        </p:spPr>
        <p:txBody>
          <a:bodyPr>
            <a:spAutoFit/>
          </a:bodyPr>
          <a:lstStyle/>
          <a:p>
            <a:pPr>
              <a:defRPr/>
            </a:pPr>
            <a:r>
              <a:rPr lang="en-GB" sz="1150" b="1">
                <a:solidFill>
                  <a:srgbClr val="008040"/>
                </a:solidFill>
                <a:latin typeface="arial"/>
                <a:cs typeface="Arial" charset="0"/>
                <a:sym typeface="Arial" charset="0"/>
              </a:rPr>
              <a:t>Classification: OFFICIAL</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1">
            <a:extLst>
              <a:ext uri="{FF2B5EF4-FFF2-40B4-BE49-F238E27FC236}">
                <a16:creationId xmlns:a16="http://schemas.microsoft.com/office/drawing/2014/main" id="{D475F188-2DDB-4234-9B2C-7E5B2F0A3283}"/>
              </a:ext>
            </a:extLst>
          </p:cNvPr>
          <p:cNvSpPr>
            <a:spLocks noGrp="1" noRot="1" noChangeAspect="1" noChangeArrowheads="1" noTextEdit="1"/>
          </p:cNvSpPr>
          <p:nvPr>
            <p:ph type="sldImg"/>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2">
            <a:extLst>
              <a:ext uri="{FF2B5EF4-FFF2-40B4-BE49-F238E27FC236}">
                <a16:creationId xmlns:a16="http://schemas.microsoft.com/office/drawing/2014/main" id="{34D33039-A988-441C-A173-0A550E0BBD62}"/>
              </a:ext>
            </a:extLst>
          </p:cNvPr>
          <p:cNvSpPr>
            <a:spLocks noGrp="1" noChangeArrowheads="1"/>
          </p:cNvSpPr>
          <p:nvPr>
            <p:ph type="body" sz="quarter" idx="1"/>
          </p:nvPr>
        </p:nvSpPr>
        <p:spPr bwMode="auto">
          <a:xfrm>
            <a:off x="679450" y="4716463"/>
            <a:ext cx="5438775" cy="446563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hl" descr="Classification: OFFICIAL">
            <a:extLst>
              <a:ext uri="{FF2B5EF4-FFF2-40B4-BE49-F238E27FC236}">
                <a16:creationId xmlns:a16="http://schemas.microsoft.com/office/drawing/2014/main" id="{2F2FF419-1AA2-4259-BC86-A088F4C502A2}"/>
              </a:ext>
            </a:extLst>
          </p:cNvPr>
          <p:cNvSpPr txBox="1"/>
          <p:nvPr/>
        </p:nvSpPr>
        <p:spPr>
          <a:xfrm>
            <a:off x="0" y="0"/>
            <a:ext cx="6797675" cy="269875"/>
          </a:xfrm>
          <a:prstGeom prst="rect">
            <a:avLst/>
          </a:prstGeom>
          <a:noFill/>
        </p:spPr>
        <p:txBody>
          <a:bodyPr>
            <a:spAutoFit/>
          </a:bodyPr>
          <a:lstStyle/>
          <a:p>
            <a:pPr>
              <a:defRPr/>
            </a:pPr>
            <a:r>
              <a:rPr lang="en-GB" sz="1150" b="1">
                <a:solidFill>
                  <a:srgbClr val="008040"/>
                </a:solidFill>
                <a:latin typeface="arial"/>
                <a:cs typeface="Arial" charset="0"/>
                <a:sym typeface="Arial" charset="0"/>
              </a:rPr>
              <a:t>Classification: OFFICIAL</a:t>
            </a:r>
          </a:p>
        </p:txBody>
      </p:sp>
      <p:sp>
        <p:nvSpPr>
          <p:cNvPr id="3" name="fl" descr="Classification: OFFICIAL">
            <a:extLst>
              <a:ext uri="{FF2B5EF4-FFF2-40B4-BE49-F238E27FC236}">
                <a16:creationId xmlns:a16="http://schemas.microsoft.com/office/drawing/2014/main" id="{64262931-5A88-4CCE-BBA0-D48175B8D178}"/>
              </a:ext>
            </a:extLst>
          </p:cNvPr>
          <p:cNvSpPr txBox="1"/>
          <p:nvPr/>
        </p:nvSpPr>
        <p:spPr>
          <a:xfrm>
            <a:off x="0" y="9688513"/>
            <a:ext cx="6797675" cy="268287"/>
          </a:xfrm>
          <a:prstGeom prst="rect">
            <a:avLst/>
          </a:prstGeom>
          <a:noFill/>
        </p:spPr>
        <p:txBody>
          <a:bodyPr>
            <a:spAutoFit/>
          </a:bodyPr>
          <a:lstStyle/>
          <a:p>
            <a:pPr>
              <a:defRPr/>
            </a:pPr>
            <a:r>
              <a:rPr lang="en-GB" sz="1150" b="1">
                <a:solidFill>
                  <a:srgbClr val="008040"/>
                </a:solidFill>
                <a:latin typeface="arial"/>
                <a:cs typeface="Arial" charset="0"/>
                <a:sym typeface="Arial" charset="0"/>
              </a:rPr>
              <a:t>Classification: OFFICIAL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2BE04F85-20A8-4FAA-9EAC-6E957A10567A}"/>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56C5DD31-9192-46B3-AA93-984FA5D77A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286114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B098A992-53A8-4478-94CB-E3793A3CED63}"/>
              </a:ext>
            </a:extLst>
          </p:cNvPr>
          <p:cNvSpPr>
            <a:spLocks noGrp="1" noRot="1" noChangeAspect="1" noTextEdit="1"/>
          </p:cNvSpPr>
          <p:nvPr>
            <p:ph type="sldImg"/>
          </p:nvPr>
        </p:nvSpPr>
        <p:spPr>
          <a:ln/>
        </p:spPr>
      </p:sp>
      <p:sp>
        <p:nvSpPr>
          <p:cNvPr id="159747" name="Notes Placeholder 2">
            <a:extLst>
              <a:ext uri="{FF2B5EF4-FFF2-40B4-BE49-F238E27FC236}">
                <a16:creationId xmlns:a16="http://schemas.microsoft.com/office/drawing/2014/main" id="{99EAF9C9-B1AF-4956-9295-BC5DB1CAF8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All staff should know what to do if they have a concern and should follow the school’s procedures</a:t>
            </a:r>
          </a:p>
          <a:p>
            <a:endParaRPr lang="en-GB" altLang="en-US" dirty="0">
              <a:latin typeface="Arial" panose="020B0604020202020204" pitchFamily="34" charset="0"/>
            </a:endParaRPr>
          </a:p>
          <a:p>
            <a:r>
              <a:rPr lang="en-GB" altLang="en-US" dirty="0">
                <a:latin typeface="Arial" panose="020B0604020202020204" pitchFamily="34" charset="0"/>
              </a:rPr>
              <a:t>Member of staff or volunteer		Report to the Headteacher</a:t>
            </a:r>
          </a:p>
          <a:p>
            <a:r>
              <a:rPr lang="en-GB" altLang="en-US" dirty="0">
                <a:latin typeface="Arial" panose="020B0604020202020204" pitchFamily="34" charset="0"/>
              </a:rPr>
              <a:t>Headteacher			Report to the Chair of Governors</a:t>
            </a:r>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GB" altLang="en-US" dirty="0">
              <a:latin typeface="Arial" panose="020B0604020202020204" pitchFamily="34" charset="0"/>
            </a:endParaRPr>
          </a:p>
        </p:txBody>
      </p:sp>
    </p:spTree>
    <p:extLst>
      <p:ext uri="{BB962C8B-B14F-4D97-AF65-F5344CB8AC3E}">
        <p14:creationId xmlns:p14="http://schemas.microsoft.com/office/powerpoint/2010/main" val="14861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B098A992-53A8-4478-94CB-E3793A3CED63}"/>
              </a:ext>
            </a:extLst>
          </p:cNvPr>
          <p:cNvSpPr>
            <a:spLocks noGrp="1" noRot="1" noChangeAspect="1" noTextEdit="1"/>
          </p:cNvSpPr>
          <p:nvPr>
            <p:ph type="sldImg"/>
          </p:nvPr>
        </p:nvSpPr>
        <p:spPr>
          <a:ln/>
        </p:spPr>
      </p:sp>
      <p:sp>
        <p:nvSpPr>
          <p:cNvPr id="159747" name="Notes Placeholder 2">
            <a:extLst>
              <a:ext uri="{FF2B5EF4-FFF2-40B4-BE49-F238E27FC236}">
                <a16:creationId xmlns:a16="http://schemas.microsoft.com/office/drawing/2014/main" id="{99EAF9C9-B1AF-4956-9295-BC5DB1CAF8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309089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225FE0CE-EE9C-45EC-8A46-742219189F2C}"/>
              </a:ext>
            </a:extLst>
          </p:cNvPr>
          <p:cNvSpPr>
            <a:spLocks noGrp="1" noRot="1" noChangeAspect="1" noTextEdit="1"/>
          </p:cNvSpPr>
          <p:nvPr>
            <p:ph type="sldImg"/>
          </p:nvPr>
        </p:nvSpPr>
        <p:spPr>
          <a:ln/>
        </p:spPr>
      </p:sp>
      <p:sp>
        <p:nvSpPr>
          <p:cNvPr id="172035" name="Notes Placeholder 2">
            <a:extLst>
              <a:ext uri="{FF2B5EF4-FFF2-40B4-BE49-F238E27FC236}">
                <a16:creationId xmlns:a16="http://schemas.microsoft.com/office/drawing/2014/main" id="{866AF346-C41C-4BFF-9E56-3154F27BF2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7BD614E3-CB60-4DE2-8EE9-638E78D51992}"/>
              </a:ext>
            </a:extLst>
          </p:cNvPr>
          <p:cNvSpPr>
            <a:spLocks noGrp="1" noRot="1" noChangeAspect="1" noTextEdit="1"/>
          </p:cNvSpPr>
          <p:nvPr>
            <p:ph type="sldImg"/>
          </p:nvPr>
        </p:nvSpPr>
        <p:spPr>
          <a:ln/>
        </p:spPr>
      </p:sp>
      <p:sp>
        <p:nvSpPr>
          <p:cNvPr id="163843" name="Notes Placeholder 2">
            <a:extLst>
              <a:ext uri="{FF2B5EF4-FFF2-40B4-BE49-F238E27FC236}">
                <a16:creationId xmlns:a16="http://schemas.microsoft.com/office/drawing/2014/main" id="{095F6703-0B17-4DDF-9392-F9CA325288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44" name="Slide Number Placeholder 3">
            <a:extLst>
              <a:ext uri="{FF2B5EF4-FFF2-40B4-BE49-F238E27FC236}">
                <a16:creationId xmlns:a16="http://schemas.microsoft.com/office/drawing/2014/main" id="{0C5C574C-73F8-4B9A-9A4D-D2C3C68940C4}"/>
              </a:ext>
            </a:extLst>
          </p:cNvPr>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497B1548-E140-4F3D-BEEC-94EF887CF01B}" type="slidenum">
              <a:rPr lang="en-GB" altLang="en-US" sz="3200">
                <a:solidFill>
                  <a:srgbClr val="000000"/>
                </a:solidFill>
              </a:rPr>
              <a:pPr eaLnBrk="1" hangingPunct="1"/>
              <a:t>14</a:t>
            </a:fld>
            <a:endParaRPr lang="en-GB" altLang="en-US" sz="3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F04D7CD9-466A-4ED5-BEBF-8651D79D89DC}"/>
              </a:ext>
            </a:extLst>
          </p:cNvPr>
          <p:cNvSpPr>
            <a:spLocks noGrp="1" noRot="1" noChangeAspect="1" noTextEdit="1"/>
          </p:cNvSpPr>
          <p:nvPr>
            <p:ph type="sldImg"/>
          </p:nvPr>
        </p:nvSpPr>
        <p:spPr>
          <a:ln/>
        </p:spPr>
      </p:sp>
      <p:sp>
        <p:nvSpPr>
          <p:cNvPr id="164867" name="Notes Placeholder 2">
            <a:extLst>
              <a:ext uri="{FF2B5EF4-FFF2-40B4-BE49-F238E27FC236}">
                <a16:creationId xmlns:a16="http://schemas.microsoft.com/office/drawing/2014/main" id="{FED197BF-22E4-48C3-8CCE-4078D77433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4868" name="Slide Number Placeholder 3">
            <a:extLst>
              <a:ext uri="{FF2B5EF4-FFF2-40B4-BE49-F238E27FC236}">
                <a16:creationId xmlns:a16="http://schemas.microsoft.com/office/drawing/2014/main" id="{CE659D78-47A2-4E00-8E4F-BFA3F7C8C3B5}"/>
              </a:ext>
            </a:extLst>
          </p:cNvPr>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2FC02D11-2837-4455-9C34-750D6D76E65C}" type="slidenum">
              <a:rPr lang="en-GB" altLang="en-US" sz="3200">
                <a:solidFill>
                  <a:srgbClr val="000000"/>
                </a:solidFill>
              </a:rPr>
              <a:pPr eaLnBrk="1" hangingPunct="1"/>
              <a:t>15</a:t>
            </a:fld>
            <a:endParaRPr lang="en-GB" altLang="en-US" sz="3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4DC3490A-5C75-4FBF-8D6B-5076E51AA1BE}"/>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B057F476-733A-414E-8CE3-BAA7EE89D3AA}" type="slidenum">
              <a:rPr lang="en-GB" altLang="en-US">
                <a:solidFill>
                  <a:srgbClr val="000000"/>
                </a:solidFill>
              </a:rPr>
              <a:pPr algn="r" eaLnBrk="1" hangingPunct="1"/>
              <a:t>16</a:t>
            </a:fld>
            <a:endParaRPr lang="en-GB" altLang="en-US">
              <a:solidFill>
                <a:srgbClr val="000000"/>
              </a:solidFill>
            </a:endParaRPr>
          </a:p>
        </p:txBody>
      </p:sp>
      <p:sp>
        <p:nvSpPr>
          <p:cNvPr id="190467" name="Rectangle 2">
            <a:extLst>
              <a:ext uri="{FF2B5EF4-FFF2-40B4-BE49-F238E27FC236}">
                <a16:creationId xmlns:a16="http://schemas.microsoft.com/office/drawing/2014/main" id="{0B60395E-6C0F-46C0-B48D-467ACA35640D}"/>
              </a:ext>
            </a:extLst>
          </p:cNvPr>
          <p:cNvSpPr>
            <a:spLocks noGrp="1" noRot="1" noChangeAspect="1" noChangeArrowheads="1" noTextEdit="1"/>
          </p:cNvSpPr>
          <p:nvPr>
            <p:ph type="sldImg"/>
          </p:nvPr>
        </p:nvSpPr>
        <p:spPr>
          <a:xfrm>
            <a:off x="915988" y="746125"/>
            <a:ext cx="4960937" cy="3721100"/>
          </a:xfrm>
          <a:ln/>
        </p:spPr>
      </p:sp>
      <p:sp>
        <p:nvSpPr>
          <p:cNvPr id="190468" name="Rectangle 3">
            <a:extLst>
              <a:ext uri="{FF2B5EF4-FFF2-40B4-BE49-F238E27FC236}">
                <a16:creationId xmlns:a16="http://schemas.microsoft.com/office/drawing/2014/main" id="{259D2641-3683-4165-B0AE-8E437F3E58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r>
              <a:rPr lang="en-GB" dirty="0"/>
              <a:t>In some circumstances where it is not appropriate to seek consent (putting a child at immediate risk of harm)</a:t>
            </a:r>
          </a:p>
          <a:p>
            <a:pPr fontAlgn="auto">
              <a:spcBef>
                <a:spcPts val="0"/>
              </a:spcBef>
              <a:spcAft>
                <a:spcPts val="0"/>
              </a:spcAft>
              <a:defRPr/>
            </a:pPr>
            <a:endParaRPr lang="en-GB" dirty="0"/>
          </a:p>
          <a:p>
            <a:pPr marL="171450" indent="-171450" fontAlgn="auto">
              <a:spcBef>
                <a:spcPts val="0"/>
              </a:spcBef>
              <a:spcAft>
                <a:spcPts val="0"/>
              </a:spcAft>
              <a:buFont typeface="Arial" panose="020B0604020202020204" pitchFamily="34" charset="0"/>
              <a:buChar char="•"/>
              <a:defRPr/>
            </a:pPr>
            <a:r>
              <a:rPr lang="en-GB" dirty="0"/>
              <a:t>Where a decision to share information without consent is being considered, a discussion should take place with the practitioners manager or safeguarding lead to agree the action to be taken</a:t>
            </a:r>
          </a:p>
          <a:p>
            <a:pPr marL="0" indent="0" fontAlgn="auto">
              <a:spcBef>
                <a:spcPts val="0"/>
              </a:spcBef>
              <a:spcAft>
                <a:spcPts val="0"/>
              </a:spcAft>
              <a:buFont typeface="Arial" panose="020B0604020202020204" pitchFamily="34" charset="0"/>
              <a:buNone/>
              <a:defRPr/>
            </a:pPr>
            <a:endParaRPr lang="en-GB" dirty="0"/>
          </a:p>
          <a:p>
            <a:pPr marL="171450" indent="-171450" fontAlgn="auto">
              <a:spcBef>
                <a:spcPts val="0"/>
              </a:spcBef>
              <a:spcAft>
                <a:spcPts val="0"/>
              </a:spcAft>
              <a:buFont typeface="Arial" panose="020B0604020202020204" pitchFamily="34" charset="0"/>
              <a:buChar char="•"/>
              <a:defRPr/>
            </a:pPr>
            <a:r>
              <a:rPr lang="en-GB" dirty="0"/>
              <a:t>A record of the discussion, decision making and a record of what has been shared, or not shared, should be kept</a:t>
            </a:r>
          </a:p>
          <a:p>
            <a:pPr eaLnBrk="1" hangingPunct="1"/>
            <a:endParaRPr lang="en-GB" altLang="en-US" b="1" dirty="0">
              <a:latin typeface="Arial" panose="020B0604020202020204" pitchFamily="34" charset="0"/>
            </a:endParaRPr>
          </a:p>
        </p:txBody>
      </p:sp>
    </p:spTree>
    <p:extLst>
      <p:ext uri="{BB962C8B-B14F-4D97-AF65-F5344CB8AC3E}">
        <p14:creationId xmlns:p14="http://schemas.microsoft.com/office/powerpoint/2010/main" val="178355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D176C4E4-410F-4EF8-9890-F5BF68743F9D}"/>
              </a:ext>
            </a:extLst>
          </p:cNvPr>
          <p:cNvSpPr>
            <a:spLocks noGrp="1" noRot="1" noChangeAspect="1" noTextEdit="1"/>
          </p:cNvSpPr>
          <p:nvPr>
            <p:ph type="sldImg"/>
          </p:nvPr>
        </p:nvSpPr>
        <p:spPr>
          <a:ln/>
        </p:spPr>
      </p:sp>
      <p:sp>
        <p:nvSpPr>
          <p:cNvPr id="191491" name="Notes Placeholder 2">
            <a:extLst>
              <a:ext uri="{FF2B5EF4-FFF2-40B4-BE49-F238E27FC236}">
                <a16:creationId xmlns:a16="http://schemas.microsoft.com/office/drawing/2014/main" id="{CB2CEDDF-8AA2-4E05-84DD-349DAF4119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Taken from Information Sharing; advice for practitioners providing safeguarding services to children, young people, parents and carers (2015) HM Government, page 12 – an is also included in Derby and Derbyshire Safeguarding Children Boards’ Information Sharing Agreement and Guidance for Practitioners Nov 2015.</a:t>
            </a:r>
          </a:p>
          <a:p>
            <a:endParaRPr lang="en-GB" altLang="en-US" dirty="0">
              <a:latin typeface="Arial" panose="020B0604020202020204" pitchFamily="34" charset="0"/>
            </a:endParaRPr>
          </a:p>
          <a:p>
            <a:r>
              <a:rPr lang="en-GB" altLang="en-US" dirty="0">
                <a:latin typeface="Arial" panose="020B0604020202020204" pitchFamily="34" charset="0"/>
              </a:rPr>
              <a:t>If there are concerns that a child is suffering or likely to suffer harm, then follow the relevant procedures without delay. Seek advice if unsure what to do at any stage and ensure that the outcome of the discussion is recorded.</a:t>
            </a:r>
          </a:p>
        </p:txBody>
      </p:sp>
      <p:sp>
        <p:nvSpPr>
          <p:cNvPr id="191492" name="Slide Number Placeholder 3">
            <a:extLst>
              <a:ext uri="{FF2B5EF4-FFF2-40B4-BE49-F238E27FC236}">
                <a16:creationId xmlns:a16="http://schemas.microsoft.com/office/drawing/2014/main" id="{50E3625C-5674-49EC-A5F4-26D678CDA654}"/>
              </a:ext>
            </a:extLst>
          </p:cNvPr>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49897DF6-A0E6-447C-B962-3B76386AEB55}" type="slidenum">
              <a:rPr lang="en-GB" altLang="en-US" sz="3200">
                <a:solidFill>
                  <a:srgbClr val="000000"/>
                </a:solidFill>
              </a:rPr>
              <a:pPr eaLnBrk="1" hangingPunct="1"/>
              <a:t>17</a:t>
            </a:fld>
            <a:endParaRPr lang="en-GB" altLang="en-US" sz="3200">
              <a:solidFill>
                <a:srgbClr val="000000"/>
              </a:solidFill>
            </a:endParaRPr>
          </a:p>
        </p:txBody>
      </p:sp>
    </p:spTree>
    <p:extLst>
      <p:ext uri="{BB962C8B-B14F-4D97-AF65-F5344CB8AC3E}">
        <p14:creationId xmlns:p14="http://schemas.microsoft.com/office/powerpoint/2010/main" val="293227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A22D8E04-DEBC-42D5-B22F-5BDC06DDC92E}"/>
              </a:ext>
            </a:extLst>
          </p:cNvPr>
          <p:cNvSpPr>
            <a:spLocks noGrp="1" noRot="1" noChangeAspect="1" noTextEdit="1"/>
          </p:cNvSpPr>
          <p:nvPr>
            <p:ph type="sldImg"/>
          </p:nvPr>
        </p:nvSpPr>
        <p:spPr>
          <a:ln/>
        </p:spPr>
      </p:sp>
      <p:sp>
        <p:nvSpPr>
          <p:cNvPr id="196611" name="Notes Placeholder 2">
            <a:extLst>
              <a:ext uri="{FF2B5EF4-FFF2-40B4-BE49-F238E27FC236}">
                <a16:creationId xmlns:a16="http://schemas.microsoft.com/office/drawing/2014/main" id="{FE815CCF-5BE0-493B-ABDF-A9C7B6C2B42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220535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3E970AB2-3C2E-4D77-B694-EC943D4211A9}"/>
              </a:ext>
            </a:extLst>
          </p:cNvPr>
          <p:cNvSpPr>
            <a:spLocks noGrp="1" noRot="1" noChangeAspect="1" noTextEdit="1"/>
          </p:cNvSpPr>
          <p:nvPr>
            <p:ph type="sldImg"/>
          </p:nvPr>
        </p:nvSpPr>
        <p:spPr>
          <a:ln/>
        </p:spPr>
      </p:sp>
      <p:sp>
        <p:nvSpPr>
          <p:cNvPr id="173059" name="Notes Placeholder 2">
            <a:extLst>
              <a:ext uri="{FF2B5EF4-FFF2-40B4-BE49-F238E27FC236}">
                <a16:creationId xmlns:a16="http://schemas.microsoft.com/office/drawing/2014/main" id="{A8162579-66D8-4F54-A951-D9FCA87F0DA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These assessment tools are updated at regular periods. Please check DDSCP’s procedures on line for up to date assessment tools.</a:t>
            </a:r>
          </a:p>
        </p:txBody>
      </p:sp>
    </p:spTree>
    <p:extLst>
      <p:ext uri="{BB962C8B-B14F-4D97-AF65-F5344CB8AC3E}">
        <p14:creationId xmlns:p14="http://schemas.microsoft.com/office/powerpoint/2010/main" val="230885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DB9B8B0-B2C4-4D8C-95E8-FFE7B483FBD4}"/>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51D26F36-67C3-45DF-842B-CFAB23474AB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408CB2FB-0D2D-4C8D-B0C7-9D8A1E0DF4FC}"/>
              </a:ext>
            </a:extLst>
          </p:cNvPr>
          <p:cNvSpPr>
            <a:spLocks noGrp="1" noRot="1" noChangeAspect="1" noTextEdit="1"/>
          </p:cNvSpPr>
          <p:nvPr>
            <p:ph type="sldImg"/>
          </p:nvPr>
        </p:nvSpPr>
        <p:spPr>
          <a:ln/>
        </p:spPr>
      </p:sp>
      <p:sp>
        <p:nvSpPr>
          <p:cNvPr id="174083" name="Notes Placeholder 2">
            <a:extLst>
              <a:ext uri="{FF2B5EF4-FFF2-40B4-BE49-F238E27FC236}">
                <a16:creationId xmlns:a16="http://schemas.microsoft.com/office/drawing/2014/main" id="{84A8DFE2-7108-439A-8D2E-3312715239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88577A74-E0A6-487B-90CD-F7BF25D729BF}"/>
              </a:ext>
            </a:extLst>
          </p:cNvPr>
          <p:cNvSpPr>
            <a:spLocks noGrp="1" noRot="1" noChangeAspect="1" noTextEdit="1"/>
          </p:cNvSpPr>
          <p:nvPr>
            <p:ph type="sldImg"/>
          </p:nvPr>
        </p:nvSpPr>
        <p:spPr>
          <a:ln/>
        </p:spPr>
      </p:sp>
      <p:sp>
        <p:nvSpPr>
          <p:cNvPr id="176131" name="Notes Placeholder 2">
            <a:extLst>
              <a:ext uri="{FF2B5EF4-FFF2-40B4-BE49-F238E27FC236}">
                <a16:creationId xmlns:a16="http://schemas.microsoft.com/office/drawing/2014/main" id="{FB472510-0396-4359-A989-D8C151F9CF1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408CB2FB-0D2D-4C8D-B0C7-9D8A1E0DF4FC}"/>
              </a:ext>
            </a:extLst>
          </p:cNvPr>
          <p:cNvSpPr>
            <a:spLocks noGrp="1" noRot="1" noChangeAspect="1" noTextEdit="1"/>
          </p:cNvSpPr>
          <p:nvPr>
            <p:ph type="sldImg"/>
          </p:nvPr>
        </p:nvSpPr>
        <p:spPr>
          <a:ln/>
        </p:spPr>
      </p:sp>
      <p:sp>
        <p:nvSpPr>
          <p:cNvPr id="174083" name="Notes Placeholder 2">
            <a:extLst>
              <a:ext uri="{FF2B5EF4-FFF2-40B4-BE49-F238E27FC236}">
                <a16:creationId xmlns:a16="http://schemas.microsoft.com/office/drawing/2014/main" id="{84A8DFE2-7108-439A-8D2E-3312715239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34712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EBF4D84C-4575-4194-B3AB-C03416F6E67F}"/>
              </a:ext>
            </a:extLst>
          </p:cNvPr>
          <p:cNvSpPr>
            <a:spLocks noGrp="1" noRot="1" noChangeAspect="1" noTextEdit="1"/>
          </p:cNvSpPr>
          <p:nvPr>
            <p:ph type="sldImg"/>
          </p:nvPr>
        </p:nvSpPr>
        <p:spPr>
          <a:ln/>
        </p:spPr>
      </p:sp>
      <p:sp>
        <p:nvSpPr>
          <p:cNvPr id="175107" name="Notes Placeholder 2">
            <a:extLst>
              <a:ext uri="{FF2B5EF4-FFF2-40B4-BE49-F238E27FC236}">
                <a16:creationId xmlns:a16="http://schemas.microsoft.com/office/drawing/2014/main" id="{DAD31F59-50F7-4316-843B-79D2F1B8B5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
        <p:nvSpPr>
          <p:cNvPr id="175108" name="Slide Number Placeholder 3">
            <a:extLst>
              <a:ext uri="{FF2B5EF4-FFF2-40B4-BE49-F238E27FC236}">
                <a16:creationId xmlns:a16="http://schemas.microsoft.com/office/drawing/2014/main" id="{A1616965-3358-4C4D-BA5F-D8F2CFE0B82D}"/>
              </a:ext>
            </a:extLst>
          </p:cNvPr>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fld id="{EEB6D3C8-C7BE-4452-BC38-1F0AA0D92BEE}" type="slidenum">
              <a:rPr lang="en-GB" altLang="en-US">
                <a:latin typeface="Calibri" panose="020F0502020204030204" pitchFamily="34" charset="0"/>
              </a:rPr>
              <a:pPr eaLnBrk="1" hangingPunct="1"/>
              <a:t>23</a:t>
            </a:fld>
            <a:endParaRPr lang="en-GB"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73474648-3276-4BE6-8B82-3DF6BF16C532}"/>
              </a:ext>
            </a:extLst>
          </p:cNvPr>
          <p:cNvSpPr>
            <a:spLocks noGrp="1" noRot="1" noChangeAspect="1" noTextEdit="1"/>
          </p:cNvSpPr>
          <p:nvPr>
            <p:ph type="sldImg"/>
          </p:nvPr>
        </p:nvSpPr>
        <p:spPr>
          <a:ln/>
        </p:spPr>
      </p:sp>
      <p:sp>
        <p:nvSpPr>
          <p:cNvPr id="177155" name="Notes Placeholder 2">
            <a:extLst>
              <a:ext uri="{FF2B5EF4-FFF2-40B4-BE49-F238E27FC236}">
                <a16:creationId xmlns:a16="http://schemas.microsoft.com/office/drawing/2014/main" id="{566D8A9E-08B4-4DBA-B7F9-1AF86C65E58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4C34A630-9DE1-4E1E-9BE2-E1A65AD78ECF}"/>
              </a:ext>
            </a:extLst>
          </p:cNvPr>
          <p:cNvSpPr>
            <a:spLocks noGrp="1" noRot="1" noChangeAspect="1" noTextEdit="1"/>
          </p:cNvSpPr>
          <p:nvPr>
            <p:ph type="sldImg"/>
          </p:nvPr>
        </p:nvSpPr>
        <p:spPr>
          <a:ln/>
        </p:spPr>
      </p:sp>
      <p:sp>
        <p:nvSpPr>
          <p:cNvPr id="179203" name="Notes Placeholder 2">
            <a:extLst>
              <a:ext uri="{FF2B5EF4-FFF2-40B4-BE49-F238E27FC236}">
                <a16:creationId xmlns:a16="http://schemas.microsoft.com/office/drawing/2014/main" id="{E2B44D7A-9B5E-4C30-BBFB-13C0850C1CD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1D84AE4E-44BC-450D-B3CF-7328521ED42D}"/>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81A76B04-56D4-4FFC-8EBF-C4B69142355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142238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2207573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354075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DB9B8B0-B2C4-4D8C-95E8-FFE7B483FBD4}"/>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51D26F36-67C3-45DF-842B-CFAB23474AB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p>
        </p:txBody>
      </p:sp>
    </p:spTree>
    <p:extLst>
      <p:ext uri="{BB962C8B-B14F-4D97-AF65-F5344CB8AC3E}">
        <p14:creationId xmlns:p14="http://schemas.microsoft.com/office/powerpoint/2010/main" val="3202789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1589090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CC5039B5-E835-42FA-A932-93629C22EA41}"/>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7FE0C18B-5382-490C-B747-06359C1A8A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kern="1200" dirty="0">
                <a:solidFill>
                  <a:schemeClr val="tx1"/>
                </a:solidFill>
                <a:effectLst/>
                <a:latin typeface="Arial" charset="0"/>
                <a:ea typeface="+mn-ea"/>
                <a:cs typeface="+mn-cs"/>
              </a:rPr>
              <a:t>If you find parents will not engage virtually but you have concerns, please ring and ask for support and advice. </a:t>
            </a:r>
            <a:endParaRPr lang="en-GB" altLang="en-US" sz="1800"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2362233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740391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493ACA72-174B-43D9-913E-F89461FDAD61}"/>
              </a:ext>
            </a:extLst>
          </p:cNvPr>
          <p:cNvSpPr>
            <a:spLocks noGrp="1" noRot="1" noChangeAspect="1" noTextEdit="1"/>
          </p:cNvSpPr>
          <p:nvPr>
            <p:ph type="sldImg"/>
          </p:nvPr>
        </p:nvSpPr>
        <p:spPr>
          <a:ln/>
        </p:spPr>
      </p:sp>
      <p:sp>
        <p:nvSpPr>
          <p:cNvPr id="166915" name="Notes Placeholder 2">
            <a:extLst>
              <a:ext uri="{FF2B5EF4-FFF2-40B4-BE49-F238E27FC236}">
                <a16:creationId xmlns:a16="http://schemas.microsoft.com/office/drawing/2014/main" id="{B32D3187-FC56-491E-AB94-D36F9667AE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3298985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3C0BBD67-7AA0-43A0-AB05-95B87E2CE143}"/>
              </a:ext>
            </a:extLst>
          </p:cNvPr>
          <p:cNvSpPr>
            <a:spLocks noGrp="1" noRot="1" noChangeAspect="1" noTextEdit="1"/>
          </p:cNvSpPr>
          <p:nvPr>
            <p:ph type="sldImg"/>
          </p:nvPr>
        </p:nvSpPr>
        <p:spPr>
          <a:ln/>
        </p:spPr>
      </p:sp>
      <p:sp>
        <p:nvSpPr>
          <p:cNvPr id="169987" name="Notes Placeholder 2">
            <a:extLst>
              <a:ext uri="{FF2B5EF4-FFF2-40B4-BE49-F238E27FC236}">
                <a16:creationId xmlns:a16="http://schemas.microsoft.com/office/drawing/2014/main" id="{0E9E3BEE-7134-4F47-9EC6-FD2F157C7F3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255353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3FB61707-A2CD-4A40-94E6-9D9E91400277}"/>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r" eaLnBrk="1" hangingPunct="1"/>
            <a:fld id="{19996EF7-6B4A-4ED2-8365-D7314568B7ED}" type="slidenum">
              <a:rPr lang="en-GB" altLang="en-US">
                <a:solidFill>
                  <a:srgbClr val="000000"/>
                </a:solidFill>
              </a:rPr>
              <a:pPr algn="r" eaLnBrk="1" hangingPunct="1"/>
              <a:t>36</a:t>
            </a:fld>
            <a:endParaRPr lang="en-GB" altLang="en-US">
              <a:solidFill>
                <a:srgbClr val="000000"/>
              </a:solidFill>
            </a:endParaRPr>
          </a:p>
        </p:txBody>
      </p:sp>
      <p:sp>
        <p:nvSpPr>
          <p:cNvPr id="188419" name="Rectangle 2">
            <a:extLst>
              <a:ext uri="{FF2B5EF4-FFF2-40B4-BE49-F238E27FC236}">
                <a16:creationId xmlns:a16="http://schemas.microsoft.com/office/drawing/2014/main" id="{0C12EA7C-6ADC-4870-A30E-2E5236AEED84}"/>
              </a:ext>
            </a:extLst>
          </p:cNvPr>
          <p:cNvSpPr>
            <a:spLocks noGrp="1" noRot="1" noChangeAspect="1" noChangeArrowheads="1" noTextEdit="1"/>
          </p:cNvSpPr>
          <p:nvPr>
            <p:ph type="sldImg"/>
          </p:nvPr>
        </p:nvSpPr>
        <p:spPr>
          <a:xfrm>
            <a:off x="915988" y="746125"/>
            <a:ext cx="4960937" cy="3721100"/>
          </a:xfrm>
          <a:ln/>
        </p:spPr>
      </p:sp>
      <p:sp>
        <p:nvSpPr>
          <p:cNvPr id="198660" name="Rectangle 3">
            <a:extLst>
              <a:ext uri="{FF2B5EF4-FFF2-40B4-BE49-F238E27FC236}">
                <a16:creationId xmlns:a16="http://schemas.microsoft.com/office/drawing/2014/main" id="{7A0E428E-820A-4D98-A6B7-50B43E8E787B}"/>
              </a:ext>
            </a:extLst>
          </p:cNvPr>
          <p:cNvSpPr>
            <a:spLocks noGrp="1" noChangeArrowheads="1"/>
          </p:cNvSpPr>
          <p:nvPr>
            <p:ph type="body" idx="1"/>
          </p:nvPr>
        </p:nvSpPr>
        <p:spPr/>
        <p:txBody>
          <a:bodyPr/>
          <a:lstStyle/>
          <a:p>
            <a:pPr eaLnBrk="1" hangingPunct="1">
              <a:spcBef>
                <a:spcPct val="50000"/>
              </a:spcBef>
              <a:defRPr/>
            </a:pPr>
            <a:endParaRPr lang="en-GB" dirty="0">
              <a:solidFill>
                <a:srgbClr val="006600"/>
              </a:solidFill>
              <a:effectLst>
                <a:outerShdw blurRad="38100" dist="38100" dir="2700000" algn="tl">
                  <a:srgbClr val="C0C0C0"/>
                </a:outerShdw>
              </a:effectLs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E63BB1B1-88C3-4087-9E4F-A3074E866D4E}"/>
              </a:ext>
            </a:extLst>
          </p:cNvPr>
          <p:cNvSpPr>
            <a:spLocks noGrp="1" noRot="1" noChangeAspect="1" noTextEdit="1"/>
          </p:cNvSpPr>
          <p:nvPr>
            <p:ph type="sldImg"/>
          </p:nvPr>
        </p:nvSpPr>
        <p:spPr>
          <a:ln/>
        </p:spPr>
      </p:sp>
      <p:sp>
        <p:nvSpPr>
          <p:cNvPr id="202755" name="Notes Placeholder 2">
            <a:extLst>
              <a:ext uri="{FF2B5EF4-FFF2-40B4-BE49-F238E27FC236}">
                <a16:creationId xmlns:a16="http://schemas.microsoft.com/office/drawing/2014/main" id="{2B322698-56F9-45DF-B675-7198C45F6F2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78130D80-3B7F-47A0-B093-6BC813CD798A}"/>
              </a:ext>
            </a:extLst>
          </p:cNvPr>
          <p:cNvSpPr>
            <a:spLocks noGrp="1" noRot="1" noChangeAspect="1" noChangeArrowheads="1" noTextEdit="1"/>
          </p:cNvSpPr>
          <p:nvPr>
            <p:ph type="sldImg"/>
          </p:nvPr>
        </p:nvSpPr>
        <p:spPr>
          <a:ln/>
        </p:spPr>
      </p:sp>
      <p:sp>
        <p:nvSpPr>
          <p:cNvPr id="200707" name="Notes Placeholder 2">
            <a:extLst>
              <a:ext uri="{FF2B5EF4-FFF2-40B4-BE49-F238E27FC236}">
                <a16:creationId xmlns:a16="http://schemas.microsoft.com/office/drawing/2014/main" id="{699E94D6-862C-4CBD-8DC7-B8AB5B7FCD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DB9B8B0-B2C4-4D8C-95E8-FFE7B483FBD4}"/>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51D26F36-67C3-45DF-842B-CFAB23474AB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All staff should </a:t>
            </a:r>
          </a:p>
        </p:txBody>
      </p:sp>
    </p:spTree>
    <p:extLst>
      <p:ext uri="{BB962C8B-B14F-4D97-AF65-F5344CB8AC3E}">
        <p14:creationId xmlns:p14="http://schemas.microsoft.com/office/powerpoint/2010/main" val="262675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982663" y="763588"/>
            <a:ext cx="5091112" cy="3817937"/>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32" tIns="47266" rIns="94532" bIns="47266"/>
          <a:lstStyle/>
          <a:p>
            <a:pPr eaLnBrk="1" hangingPunct="1"/>
            <a:r>
              <a:rPr lang="en-GB" altLang="en-US" b="1" dirty="0">
                <a:latin typeface="Arial" panose="020B0604020202020204" pitchFamily="34" charset="0"/>
              </a:rPr>
              <a:t>What</a:t>
            </a:r>
            <a:r>
              <a:rPr lang="en-GB" altLang="en-US" b="1" baseline="0" dirty="0">
                <a:latin typeface="Arial" panose="020B0604020202020204" pitchFamily="34" charset="0"/>
              </a:rPr>
              <a:t> is safeguarding like in school</a:t>
            </a:r>
            <a:r>
              <a:rPr lang="en-GB" altLang="en-US" baseline="0" dirty="0">
                <a:latin typeface="Arial" panose="020B0604020202020204" pitchFamily="34" charset="0"/>
              </a:rPr>
              <a:t>:</a:t>
            </a:r>
          </a:p>
          <a:p>
            <a:pPr eaLnBrk="1" hangingPunct="1"/>
            <a:endParaRPr lang="en-GB" altLang="en-US" dirty="0">
              <a:latin typeface="Arial" panose="020B0604020202020204" pitchFamily="34" charset="0"/>
            </a:endParaRPr>
          </a:p>
          <a:p>
            <a:pPr algn="just" eaLnBrk="1" hangingPunct="1"/>
            <a:r>
              <a:rPr lang="en-GB" altLang="en-US" dirty="0">
                <a:latin typeface="Arial" panose="020B0604020202020204" pitchFamily="34" charset="0"/>
              </a:rPr>
              <a:t>We can see here some of the various elements of safeguarding that are related to school governance/functioning. </a:t>
            </a:r>
          </a:p>
          <a:p>
            <a:pPr algn="just" eaLnBrk="1" hangingPunct="1"/>
            <a:endParaRPr lang="en-GB" altLang="en-US" dirty="0">
              <a:latin typeface="Arial" panose="020B0604020202020204" pitchFamily="34" charset="0"/>
            </a:endParaRPr>
          </a:p>
          <a:p>
            <a:pPr algn="just" eaLnBrk="1" hangingPunct="1"/>
            <a:r>
              <a:rPr lang="en-GB" altLang="en-US" dirty="0">
                <a:latin typeface="Arial" panose="020B0604020202020204" pitchFamily="34" charset="0"/>
              </a:rPr>
              <a:t>Safeguarding in schools includes all internal policies and</a:t>
            </a:r>
            <a:r>
              <a:rPr lang="en-GB" altLang="en-US" baseline="0" dirty="0">
                <a:latin typeface="Arial" panose="020B0604020202020204" pitchFamily="34" charset="0"/>
              </a:rPr>
              <a:t> procedures. Regard also needs to be given to local and national policies, procedures and legislation. </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811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200" b="1" baseline="0" dirty="0">
                <a:latin typeface="Arial" panose="020B0604020202020204" pitchFamily="34" charset="0"/>
                <a:cs typeface="Arial" panose="020B0604020202020204" pitchFamily="34" charset="0"/>
              </a:rPr>
              <a:t>Working Together to Safeguard Children 2018</a:t>
            </a:r>
          </a:p>
          <a:p>
            <a:pPr eaLnBrk="1" hangingPunct="1"/>
            <a:r>
              <a:rPr lang="en-GB" sz="1200" dirty="0">
                <a:latin typeface="Arial" panose="020B0604020202020204" pitchFamily="34" charset="0"/>
                <a:cs typeface="Arial" panose="020B0604020202020204" pitchFamily="34" charset="0"/>
              </a:rPr>
              <a:t>11. The following have duties in relation to safeguarding and promoting the welfare of children: governing bodies of maintained schools </a:t>
            </a:r>
          </a:p>
          <a:p>
            <a:pPr eaLnBrk="1" hangingPunct="1"/>
            <a:r>
              <a:rPr lang="en-GB" sz="1200" dirty="0">
                <a:latin typeface="Arial" panose="020B0604020202020204" pitchFamily="34" charset="0"/>
                <a:cs typeface="Arial" panose="020B0604020202020204" pitchFamily="34" charset="0"/>
              </a:rPr>
              <a:t>12. This guidance applies in its entirety to all schools. </a:t>
            </a:r>
          </a:p>
          <a:p>
            <a:pPr eaLnBrk="1" hangingPunct="1"/>
            <a:r>
              <a:rPr lang="en-GB" sz="1200" dirty="0">
                <a:latin typeface="Arial" panose="020B0604020202020204" pitchFamily="34" charset="0"/>
                <a:cs typeface="Arial" panose="020B0604020202020204" pitchFamily="34" charset="0"/>
              </a:rPr>
              <a:t>13. Schools, colleges and other educational settings must also have regard to statutory guidance Keeping Children Safe in Education, which provides further guidance as to how they should fulfil their duties in respect of safeguarding and promoting the welfare of children in their care</a:t>
            </a:r>
          </a:p>
          <a:p>
            <a:pPr eaLnBrk="1" hangingPunct="1"/>
            <a:endParaRPr lang="en-GB" altLang="en-US" sz="1200" b="1" baseline="0" dirty="0">
              <a:latin typeface="Arial" panose="020B0604020202020204" pitchFamily="34" charset="0"/>
              <a:cs typeface="Arial" panose="020B0604020202020204" pitchFamily="34" charset="0"/>
            </a:endParaRPr>
          </a:p>
          <a:p>
            <a:pPr eaLnBrk="1" hangingPunct="1"/>
            <a:r>
              <a:rPr lang="en-GB" altLang="en-US" sz="1200" b="1" baseline="0" dirty="0">
                <a:latin typeface="Arial" panose="020B0604020202020204" pitchFamily="34" charset="0"/>
                <a:cs typeface="Arial" panose="020B0604020202020204" pitchFamily="34" charset="0"/>
              </a:rPr>
              <a:t>KCSIE 2019</a:t>
            </a:r>
          </a:p>
          <a:p>
            <a:pPr eaLnBrk="1" hangingPunct="1"/>
            <a:r>
              <a:rPr lang="en-GB" altLang="en-US" sz="1200" b="0" baseline="0" dirty="0">
                <a:latin typeface="Arial" panose="020B0604020202020204" pitchFamily="34" charset="0"/>
                <a:cs typeface="Arial" panose="020B0604020202020204" pitchFamily="34" charset="0"/>
              </a:rPr>
              <a:t>Key changes:</a:t>
            </a:r>
          </a:p>
          <a:p>
            <a:pPr marL="171450" indent="-171450" eaLnBrk="1" hangingPunct="1">
              <a:buFontTx/>
              <a:buChar char="-"/>
            </a:pPr>
            <a:r>
              <a:rPr lang="en-GB" altLang="en-US" sz="1200" b="1" baseline="0" dirty="0">
                <a:latin typeface="Arial" panose="020B0604020202020204" pitchFamily="34" charset="0"/>
                <a:cs typeface="Arial" panose="020B0604020202020204" pitchFamily="34" charset="0"/>
              </a:rPr>
              <a:t>Part One</a:t>
            </a:r>
            <a:r>
              <a:rPr lang="en-GB" altLang="en-US" sz="1200" b="0" baseline="0" dirty="0">
                <a:latin typeface="Arial" panose="020B0604020202020204" pitchFamily="34" charset="0"/>
                <a:cs typeface="Arial" panose="020B0604020202020204" pitchFamily="34" charset="0"/>
              </a:rPr>
              <a:t>: </a:t>
            </a:r>
            <a:r>
              <a:rPr lang="en-GB" altLang="en-US" sz="1200" b="1" baseline="0" dirty="0">
                <a:latin typeface="Arial" panose="020B0604020202020204" pitchFamily="34" charset="0"/>
                <a:cs typeface="Arial" panose="020B0604020202020204" pitchFamily="34" charset="0"/>
              </a:rPr>
              <a:t>Safeguarding Information for all Staff</a:t>
            </a:r>
          </a:p>
          <a:p>
            <a:pPr marL="171450" indent="-171450" eaLnBrk="1" hangingPunct="1">
              <a:buFontTx/>
              <a:buChar char="-"/>
            </a:pPr>
            <a:r>
              <a:rPr lang="en-GB" altLang="en-US" sz="1200" b="0" baseline="0" dirty="0">
                <a:latin typeface="Arial" panose="020B0604020202020204" pitchFamily="34" charset="0"/>
                <a:cs typeface="Arial" panose="020B0604020202020204" pitchFamily="34" charset="0"/>
              </a:rPr>
              <a:t>27. Definition of </a:t>
            </a:r>
            <a:r>
              <a:rPr lang="en-GB" altLang="en-US" sz="1200" b="0" baseline="0" dirty="0" err="1">
                <a:latin typeface="Arial" panose="020B0604020202020204" pitchFamily="34" charset="0"/>
                <a:cs typeface="Arial" panose="020B0604020202020204" pitchFamily="34" charset="0"/>
              </a:rPr>
              <a:t>Upskirting</a:t>
            </a:r>
            <a:r>
              <a:rPr lang="en-GB" altLang="en-US" sz="1200" b="0" baseline="0" dirty="0">
                <a:latin typeface="Arial" panose="020B0604020202020204" pitchFamily="34" charset="0"/>
                <a:cs typeface="Arial" panose="020B0604020202020204" pitchFamily="34" charset="0"/>
              </a:rPr>
              <a:t> has been added </a:t>
            </a:r>
            <a:r>
              <a:rPr lang="en-GB" sz="1200" dirty="0">
                <a:latin typeface="Arial" panose="020B0604020202020204" pitchFamily="34" charset="0"/>
                <a:cs typeface="Arial" panose="020B0604020202020204" pitchFamily="34" charset="0"/>
              </a:rPr>
              <a:t>“taking a picture under a person’s clothing without them knowing, with the intention of viewing their genitals or buttocks to obtain sexual gratification, or cause the victim humiliation, distress or alarm” (DfE, 2019a).</a:t>
            </a:r>
            <a:r>
              <a:rPr lang="en-GB" sz="1200" baseline="0" dirty="0">
                <a:latin typeface="Arial" panose="020B0604020202020204" pitchFamily="34" charset="0"/>
                <a:cs typeface="Arial" panose="020B0604020202020204" pitchFamily="34" charset="0"/>
              </a:rPr>
              <a:t> </a:t>
            </a:r>
            <a:r>
              <a:rPr lang="en-GB" altLang="en-US" sz="1200" b="0" baseline="0" dirty="0">
                <a:latin typeface="Arial" panose="020B0604020202020204" pitchFamily="34" charset="0"/>
                <a:cs typeface="Arial" panose="020B0604020202020204" pitchFamily="34" charset="0"/>
              </a:rPr>
              <a:t>This is now a criminal offence.</a:t>
            </a:r>
          </a:p>
          <a:p>
            <a:pPr marL="171450" indent="-171450" eaLnBrk="1" hangingPunct="1">
              <a:buFontTx/>
              <a:buChar char="-"/>
            </a:pPr>
            <a:r>
              <a:rPr lang="en-GB" altLang="en-US" sz="1200" b="0" baseline="0" dirty="0">
                <a:latin typeface="Arial" panose="020B0604020202020204" pitchFamily="34" charset="0"/>
                <a:cs typeface="Arial" panose="020B0604020202020204" pitchFamily="34" charset="0"/>
              </a:rPr>
              <a:t>29-30. Serious Violence: a</a:t>
            </a:r>
            <a:r>
              <a:rPr lang="en-GB" sz="1200" b="0" i="0" kern="1200" dirty="0">
                <a:solidFill>
                  <a:schemeClr val="tx1"/>
                </a:solidFill>
                <a:effectLst/>
                <a:latin typeface="Arial" panose="020B0604020202020204" pitchFamily="34" charset="0"/>
                <a:cs typeface="Arial" panose="020B0604020202020204" pitchFamily="34" charset="0"/>
              </a:rPr>
              <a:t>ll staff in schools and colleges should be aware of indicators, which may signal that children are at risk from, or are involved with serious violent crime</a:t>
            </a:r>
          </a:p>
          <a:p>
            <a:pPr marL="171450" indent="-171450" eaLnBrk="1" hangingPunct="1">
              <a:buFontTx/>
              <a:buChar char="-"/>
            </a:pPr>
            <a:r>
              <a:rPr lang="en-GB" sz="1200" b="1" dirty="0">
                <a:latin typeface="Arial" panose="020B0604020202020204" pitchFamily="34" charset="0"/>
                <a:cs typeface="Arial" panose="020B0604020202020204" pitchFamily="34" charset="0"/>
              </a:rPr>
              <a:t>Part two: The management of safeguarding</a:t>
            </a:r>
            <a:endParaRPr lang="en-GB" sz="1200" b="1" i="0"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altLang="en-US" sz="1200" b="0" baseline="0" dirty="0">
                <a:latin typeface="Arial" panose="020B0604020202020204" pitchFamily="34" charset="0"/>
                <a:cs typeface="Arial" panose="020B0604020202020204" pitchFamily="34" charset="0"/>
              </a:rPr>
              <a:t>69-75. Local safeguarding boards will have been replaced – DSCB is now Derby &amp; Derbyshire Safeguarding Children Partnership (DDSCP)</a:t>
            </a:r>
          </a:p>
          <a:p>
            <a:pPr marL="171450" indent="-171450" eaLnBrk="1" hangingPunct="1">
              <a:buFontTx/>
              <a:buChar char="-"/>
            </a:pPr>
            <a:r>
              <a:rPr lang="en-GB" altLang="en-US" sz="1200" b="0" i="0" kern="1200" baseline="0" dirty="0">
                <a:solidFill>
                  <a:schemeClr val="tx1"/>
                </a:solidFill>
                <a:effectLst/>
                <a:latin typeface="Arial" panose="020B0604020202020204" pitchFamily="34" charset="0"/>
                <a:cs typeface="Arial" panose="020B0604020202020204" pitchFamily="34" charset="0"/>
              </a:rPr>
              <a:t>89. Changes to RSE curriculum. </a:t>
            </a:r>
            <a:r>
              <a:rPr lang="en-GB" sz="1200" dirty="0">
                <a:latin typeface="Arial" panose="020B0604020202020204" pitchFamily="34" charset="0"/>
                <a:cs typeface="Arial" panose="020B0604020202020204" pitchFamily="34" charset="0"/>
              </a:rPr>
              <a:t> Opportunities to teach safeguarding Schools should consider opportunities for teaching safeguarding as part of a broad and balanced curriculum. This can be covered through Relationships Education and Relationships and Sex Education (formerly known as Sex and Relationships. The government has made regulations which will make Relationships Education (for all Primary pupils) and Relationships and Sex Education (for all Secondary pupils) and Health Education (for all pupils in state funded schools) mandatory from 2020 (The Relationships Education, Relationships and Sex Education and Health Education (England) Regulations 2019).</a:t>
            </a:r>
          </a:p>
          <a:p>
            <a:pPr marL="171450" indent="-171450" eaLnBrk="1" hangingPunct="1">
              <a:buFontTx/>
              <a:buChar char="-"/>
            </a:pPr>
            <a:r>
              <a:rPr lang="en-GB" altLang="en-US" sz="1800" b="0" i="0" kern="1200" baseline="0" dirty="0">
                <a:solidFill>
                  <a:schemeClr val="tx1"/>
                </a:solidFill>
                <a:effectLst/>
                <a:latin typeface="Times New Roman" charset="0"/>
                <a:ea typeface="+mn-ea"/>
                <a:cs typeface="+mn-cs"/>
              </a:rPr>
              <a:t>91. Changes to Ofsted. </a:t>
            </a:r>
            <a:r>
              <a:rPr lang="en-GB" dirty="0"/>
              <a:t>Inspection From September 2019 Ofsted will carry out inspections of early years, schools and post-16 provisions under the Ofsted’s Education Framework (Ofsted, 2019a). Inspectors will always report on the effectiveness of safeguarding arrangements and </a:t>
            </a:r>
            <a:r>
              <a:rPr lang="en-GB" dirty="0" err="1"/>
              <a:t>Oftsed</a:t>
            </a:r>
            <a:r>
              <a:rPr lang="en-GB" dirty="0"/>
              <a:t> has published specific guidance on this entitled Inspecting safeguarding in early years, education and skills (Ofsted, 2019b). </a:t>
            </a:r>
          </a:p>
          <a:p>
            <a:pPr marL="171450" indent="-171450" eaLnBrk="1" hangingPunct="1">
              <a:buFontTx/>
              <a:buChar char="-"/>
            </a:pPr>
            <a:r>
              <a:rPr lang="en-GB" b="1" dirty="0"/>
              <a:t>Part three:</a:t>
            </a:r>
            <a:r>
              <a:rPr lang="en-GB" dirty="0"/>
              <a:t> Safer recruitment Updates to schools' and colleges' legal duty to refer to the Disclosure and Barring Service (DBS) anyone who has harmed, or poses a risk of harm, to a child or vulnerable adult. were made on 1 October 2019. </a:t>
            </a:r>
          </a:p>
          <a:p>
            <a:pPr marL="171450" indent="-171450" eaLnBrk="1" hangingPunct="1">
              <a:buFontTx/>
              <a:buChar char="-"/>
            </a:pPr>
            <a:r>
              <a:rPr lang="en-GB" dirty="0"/>
              <a:t>164. Exiting staff States that the DBS will consider whether to bar the person and includes a link to guidance on when to refer and which information should be provided. </a:t>
            </a:r>
          </a:p>
          <a:p>
            <a:pPr marL="171450" indent="-171450" eaLnBrk="1" hangingPunct="1">
              <a:buFontTx/>
              <a:buChar char="-"/>
            </a:pPr>
            <a:r>
              <a:rPr lang="en-GB" dirty="0"/>
              <a:t>165. Existing staff States that referrals should be made as soon as possible and includes: more information on when referrals should be made and information on what to do when an allegation is made, including carrying out an investigation and ensuring there is enough information to meet the referral criteria set out in the DBS referral guidance.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sz="1800" b="1" i="0" kern="1200" dirty="0">
                <a:solidFill>
                  <a:schemeClr val="tx1"/>
                </a:solidFill>
                <a:effectLst/>
                <a:latin typeface="Times New Roman" charset="0"/>
                <a:ea typeface="+mn-ea"/>
                <a:cs typeface="+mn-cs"/>
              </a:rPr>
              <a:t>Annex A</a:t>
            </a:r>
            <a:r>
              <a:rPr lang="en-GB" sz="1800" b="0" i="0" kern="1200" dirty="0">
                <a:solidFill>
                  <a:schemeClr val="tx1"/>
                </a:solidFill>
                <a:effectLst/>
                <a:latin typeface="Times New Roman" charset="0"/>
                <a:ea typeface="+mn-ea"/>
                <a:cs typeface="+mn-cs"/>
              </a:rPr>
              <a:t>. Honour-based violence text has been made clear that this kind of abuse includes FGM and Forced Marriage</a:t>
            </a:r>
          </a:p>
          <a:p>
            <a:pPr marL="171450" indent="-171450" eaLnBrk="1" hangingPunct="1">
              <a:buFontTx/>
              <a:buChar char="-"/>
            </a:pPr>
            <a:r>
              <a:rPr lang="en-GB" b="1" dirty="0"/>
              <a:t>Annex C.</a:t>
            </a:r>
            <a:r>
              <a:rPr lang="en-GB" dirty="0"/>
              <a:t> Online</a:t>
            </a:r>
            <a:r>
              <a:rPr lang="en-GB" baseline="0" dirty="0"/>
              <a:t> Safety. </a:t>
            </a:r>
            <a:r>
              <a:rPr lang="en-GB" dirty="0"/>
              <a:t>New link to government guidance Teaching online safety in school (DfE, 2019c) has been added which outlines how schools can ensure pupils understand how to stay safe online</a:t>
            </a:r>
          </a:p>
          <a:p>
            <a:pPr marL="171450" indent="-171450" eaLnBrk="1" hangingPunct="1">
              <a:buFontTx/>
              <a:buChar char="-"/>
            </a:pPr>
            <a:endParaRPr lang="en-GB" dirty="0"/>
          </a:p>
          <a:p>
            <a:pPr marL="0" indent="0" eaLnBrk="1" hangingPunct="1">
              <a:buFontTx/>
              <a:buNone/>
            </a:pPr>
            <a:r>
              <a:rPr lang="en-GB" b="1" dirty="0"/>
              <a:t>Information Sharing 2018</a:t>
            </a:r>
          </a:p>
          <a:p>
            <a:pPr marL="0" indent="0" eaLnBrk="1" hangingPunct="1">
              <a:buFontTx/>
              <a:buNone/>
            </a:pPr>
            <a:endParaRPr lang="en-GB" b="1" dirty="0"/>
          </a:p>
          <a:p>
            <a:pPr marL="171450" indent="-171450" eaLnBrk="1" hangingPunct="1">
              <a:buFontTx/>
              <a:buChar char="-"/>
            </a:pPr>
            <a:r>
              <a:rPr lang="en-GB" dirty="0"/>
              <a:t>The GDPR and Data Protection Act 2018 do not prevent, or limit, the sharing of information for the purposes of keeping children and young people safe. </a:t>
            </a:r>
          </a:p>
          <a:p>
            <a:pPr marL="171450" indent="-171450" eaLnBrk="1" hangingPunct="1">
              <a:buFontTx/>
              <a:buChar char="-"/>
            </a:pPr>
            <a:endParaRPr lang="en-GB" b="0" dirty="0"/>
          </a:p>
          <a:p>
            <a:pPr marL="171450" indent="-171450" eaLnBrk="1" hangingPunct="1">
              <a:buFontTx/>
              <a:buChar char="-"/>
            </a:pPr>
            <a:r>
              <a:rPr lang="en-GB" dirty="0"/>
              <a:t>Where practitioners need to share special category personal data, they should be aware that the Data Protection Act 2018 includes ‘safeguarding of children and individuals at risk’ as a condition that allows practitioners to share information without consent</a:t>
            </a:r>
            <a:endParaRPr lang="en-GB" b="1" dirty="0"/>
          </a:p>
          <a:p>
            <a:pPr marL="171450" indent="-171450" eaLnBrk="1" hangingPunct="1">
              <a:buFontTx/>
              <a:buChar char="-"/>
            </a:pPr>
            <a:endParaRPr lang="en-GB" dirty="0"/>
          </a:p>
          <a:p>
            <a:endParaRPr lang="en-GB" altLang="en-US" dirty="0">
              <a:latin typeface="Arial" panose="020B0604020202020204" pitchFamily="34" charset="0"/>
            </a:endParaRPr>
          </a:p>
        </p:txBody>
      </p:sp>
    </p:spTree>
    <p:extLst>
      <p:ext uri="{BB962C8B-B14F-4D97-AF65-F5344CB8AC3E}">
        <p14:creationId xmlns:p14="http://schemas.microsoft.com/office/powerpoint/2010/main" val="182500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Neglect:</a:t>
            </a:r>
          </a:p>
          <a:p>
            <a:r>
              <a:rPr lang="en-US" altLang="en-US" dirty="0">
                <a:latin typeface="Arial" panose="020B0604020202020204" pitchFamily="34" charset="0"/>
              </a:rPr>
              <a:t>Persistent failure to meet child’s physical and/or psychological needs resulting in impairment of health or development. Failure to provide food, clothing and shelter, protecting a child from harm, inadequate supervision, lack of access to medical treatment.</a:t>
            </a:r>
          </a:p>
          <a:p>
            <a:endParaRPr lang="en-US" altLang="en-US" dirty="0">
              <a:latin typeface="Arial" panose="020B0604020202020204" pitchFamily="34" charset="0"/>
            </a:endParaRPr>
          </a:p>
          <a:p>
            <a:r>
              <a:rPr lang="en-US" altLang="en-US" dirty="0">
                <a:latin typeface="Arial" panose="020B0604020202020204" pitchFamily="34" charset="0"/>
              </a:rPr>
              <a:t>Physical:</a:t>
            </a:r>
          </a:p>
          <a:p>
            <a:r>
              <a:rPr lang="en-US" altLang="en-US" dirty="0">
                <a:latin typeface="Arial" panose="020B0604020202020204" pitchFamily="34" charset="0"/>
              </a:rPr>
              <a:t>Hitting, shaking, throwing, poisoning, burning, scalding, drowning, suffocating or other harm or fabrication of an illness.</a:t>
            </a:r>
          </a:p>
          <a:p>
            <a:endParaRPr lang="en-US" altLang="en-US" dirty="0">
              <a:latin typeface="Arial" panose="020B0604020202020204" pitchFamily="34" charset="0"/>
            </a:endParaRPr>
          </a:p>
          <a:p>
            <a:r>
              <a:rPr lang="en-US" altLang="en-US" dirty="0">
                <a:latin typeface="Arial" panose="020B0604020202020204" pitchFamily="34" charset="0"/>
              </a:rPr>
              <a:t>Emotional:</a:t>
            </a:r>
          </a:p>
          <a:p>
            <a:r>
              <a:rPr lang="en-US" altLang="en-US" dirty="0">
                <a:latin typeface="Arial" panose="020B0604020202020204" pitchFamily="34" charset="0"/>
              </a:rPr>
              <a:t>Making the child feel worthless or unloved, inadequate, deliberating silencing them, making fun of them, overprotection or limitation of exploration appropriate to the child’s development, serious bullying, including cyberbullying, causing a child to feel frightened or in danger.</a:t>
            </a:r>
          </a:p>
          <a:p>
            <a:endParaRPr lang="en-US" altLang="en-US" dirty="0">
              <a:latin typeface="Arial" panose="020B0604020202020204" pitchFamily="34" charset="0"/>
            </a:endParaRPr>
          </a:p>
          <a:p>
            <a:r>
              <a:rPr lang="en-US" altLang="en-US" dirty="0">
                <a:latin typeface="Arial" panose="020B0604020202020204" pitchFamily="34" charset="0"/>
              </a:rPr>
              <a:t>Sexual:</a:t>
            </a:r>
          </a:p>
          <a:p>
            <a:r>
              <a:rPr lang="en-US" altLang="en-US" dirty="0">
                <a:latin typeface="Arial" panose="020B0604020202020204" pitchFamily="34" charset="0"/>
              </a:rPr>
              <a:t>Forcing or enticing a child to take part in sexual activities. May include masturbation, kissing, rubbing, touching on outside of clothing. Also includes non-contact involving children looking at or in production of sexual images, watching sexual activities, encouraging children to behave sexually or grooming a child for abuse. This can be online. Sexual abuse by other children. </a:t>
            </a:r>
            <a:endParaRPr lang="en-GB" altLang="en-US" dirty="0">
              <a:latin typeface="Arial" panose="020B0604020202020204" pitchFamily="34" charset="0"/>
            </a:endParaRPr>
          </a:p>
        </p:txBody>
      </p:sp>
    </p:spTree>
    <p:extLst>
      <p:ext uri="{BB962C8B-B14F-4D97-AF65-F5344CB8AC3E}">
        <p14:creationId xmlns:p14="http://schemas.microsoft.com/office/powerpoint/2010/main" val="294794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B098A992-53A8-4478-94CB-E3793A3CED63}"/>
              </a:ext>
            </a:extLst>
          </p:cNvPr>
          <p:cNvSpPr>
            <a:spLocks noGrp="1" noRot="1" noChangeAspect="1" noTextEdit="1"/>
          </p:cNvSpPr>
          <p:nvPr>
            <p:ph type="sldImg"/>
          </p:nvPr>
        </p:nvSpPr>
        <p:spPr>
          <a:ln/>
        </p:spPr>
      </p:sp>
      <p:sp>
        <p:nvSpPr>
          <p:cNvPr id="159747" name="Notes Placeholder 2">
            <a:extLst>
              <a:ext uri="{FF2B5EF4-FFF2-40B4-BE49-F238E27FC236}">
                <a16:creationId xmlns:a16="http://schemas.microsoft.com/office/drawing/2014/main" id="{99EAF9C9-B1AF-4956-9295-BC5DB1CAF8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is not an exhaustive list – please refer to Keeping Children Safe in Education (2019) and your school’s policies</a:t>
            </a:r>
          </a:p>
        </p:txBody>
      </p:sp>
    </p:spTree>
    <p:extLst>
      <p:ext uri="{BB962C8B-B14F-4D97-AF65-F5344CB8AC3E}">
        <p14:creationId xmlns:p14="http://schemas.microsoft.com/office/powerpoint/2010/main" val="265306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689C01-A99F-499D-8767-7A9311BA1557}"/>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2C12806C-501E-405E-9EF3-AC3D18A558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134784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a:extLst>
              <a:ext uri="{FF2B5EF4-FFF2-40B4-BE49-F238E27FC236}">
                <a16:creationId xmlns:a16="http://schemas.microsoft.com/office/drawing/2014/main" id="{663F34B9-B4F2-49F4-B077-704F24495997}"/>
              </a:ext>
            </a:extLst>
          </p:cNvPr>
          <p:cNvSpPr txBox="1">
            <a:spLocks noGrp="1" noChangeArrowheads="1"/>
          </p:cNvSpPr>
          <p:nvPr>
            <p:ph type="sldNum" sz="quarter" idx="10"/>
          </p:nvPr>
        </p:nvSpPr>
        <p:spPr>
          <a:ln/>
        </p:spPr>
        <p:txBody>
          <a:bodyPr/>
          <a:lstStyle>
            <a:lvl1pPr>
              <a:defRPr/>
            </a:lvl1pPr>
          </a:lstStyle>
          <a:p>
            <a:fld id="{93FE06D4-2C1C-4CF4-9043-3ED7E5BF732F}" type="slidenum">
              <a:rPr lang="en-US" altLang="en-US"/>
              <a:pPr/>
              <a:t>‹#›</a:t>
            </a:fld>
            <a:endParaRPr lang="en-US" altLang="en-US"/>
          </a:p>
        </p:txBody>
      </p:sp>
    </p:spTree>
    <p:extLst>
      <p:ext uri="{BB962C8B-B14F-4D97-AF65-F5344CB8AC3E}">
        <p14:creationId xmlns:p14="http://schemas.microsoft.com/office/powerpoint/2010/main" val="2717334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63CCAD48-6C0F-4F99-90E3-45885A23FC8B}"/>
              </a:ext>
            </a:extLst>
          </p:cNvPr>
          <p:cNvSpPr txBox="1">
            <a:spLocks noGrp="1" noChangeArrowheads="1"/>
          </p:cNvSpPr>
          <p:nvPr>
            <p:ph type="sldNum" sz="quarter" idx="10"/>
          </p:nvPr>
        </p:nvSpPr>
        <p:spPr>
          <a:ln/>
        </p:spPr>
        <p:txBody>
          <a:bodyPr/>
          <a:lstStyle>
            <a:lvl1pPr>
              <a:defRPr/>
            </a:lvl1pPr>
          </a:lstStyle>
          <a:p>
            <a:fld id="{79EE1D83-3696-4327-8A6F-31363C9A80A9}" type="slidenum">
              <a:rPr lang="en-US" altLang="en-US"/>
              <a:pPr/>
              <a:t>‹#›</a:t>
            </a:fld>
            <a:endParaRPr lang="en-US" altLang="en-US"/>
          </a:p>
        </p:txBody>
      </p:sp>
    </p:spTree>
    <p:extLst>
      <p:ext uri="{BB962C8B-B14F-4D97-AF65-F5344CB8AC3E}">
        <p14:creationId xmlns:p14="http://schemas.microsoft.com/office/powerpoint/2010/main" val="7200487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84E908EC-C861-4DF1-9CB1-3E8983DF628D}"/>
              </a:ext>
            </a:extLst>
          </p:cNvPr>
          <p:cNvSpPr txBox="1">
            <a:spLocks noGrp="1" noChangeArrowheads="1"/>
          </p:cNvSpPr>
          <p:nvPr>
            <p:ph type="sldNum" sz="quarter" idx="10"/>
          </p:nvPr>
        </p:nvSpPr>
        <p:spPr>
          <a:ln/>
        </p:spPr>
        <p:txBody>
          <a:bodyPr/>
          <a:lstStyle>
            <a:lvl1pPr>
              <a:defRPr/>
            </a:lvl1pPr>
          </a:lstStyle>
          <a:p>
            <a:fld id="{8C4042C0-0252-41FF-9E7E-5ECB66827566}" type="slidenum">
              <a:rPr lang="en-US" altLang="en-US"/>
              <a:pPr/>
              <a:t>‹#›</a:t>
            </a:fld>
            <a:endParaRPr lang="en-US" altLang="en-US"/>
          </a:p>
        </p:txBody>
      </p:sp>
    </p:spTree>
    <p:extLst>
      <p:ext uri="{BB962C8B-B14F-4D97-AF65-F5344CB8AC3E}">
        <p14:creationId xmlns:p14="http://schemas.microsoft.com/office/powerpoint/2010/main" val="4507617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759413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6DA03C14-5D50-4C87-B979-453CBE2789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2231" t="33038" r="51784" b="52934"/>
          <a:stretch>
            <a:fillRect/>
          </a:stretch>
        </p:blipFill>
        <p:spPr bwMode="auto">
          <a:xfrm>
            <a:off x="7019925" y="290513"/>
            <a:ext cx="18557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34474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385496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89000" y="1905000"/>
            <a:ext cx="3600450"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1905000"/>
            <a:ext cx="3600450"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98471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54311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42246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3566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35216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0"/>
            <a:ext cx="7089105" cy="1600200"/>
          </a:xfrm>
          <a:solidFill>
            <a:schemeClr val="accent1"/>
          </a:solidFill>
          <a:ln>
            <a:solidFill>
              <a:schemeClr val="tx1"/>
            </a:solidFill>
          </a:ln>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9688" indent="0">
              <a:buFontTx/>
              <a:buNone/>
              <a:defRPr sz="2800">
                <a:latin typeface="+mn-lt"/>
              </a:defRPr>
            </a:lvl1pPr>
            <a:lvl2pPr marL="731838" indent="-639763">
              <a:buFont typeface="Arial" panose="020B0604020202020204" pitchFamily="34" charset="0"/>
              <a:buChar char="•"/>
              <a:defRPr sz="2600"/>
            </a:lvl2pPr>
          </a:lstStyle>
          <a:p>
            <a:pPr lvl="0"/>
            <a:r>
              <a:rPr lang="en-US" dirty="0"/>
              <a:t>Click to edit Master text styles</a:t>
            </a:r>
          </a:p>
          <a:p>
            <a:pPr lvl="1"/>
            <a:endParaRPr lang="en-US" dirty="0"/>
          </a:p>
          <a:p>
            <a:pPr lvl="0"/>
            <a:endParaRPr lang="en-US" dirty="0"/>
          </a:p>
        </p:txBody>
      </p:sp>
    </p:spTree>
    <p:extLst>
      <p:ext uri="{BB962C8B-B14F-4D97-AF65-F5344CB8AC3E}">
        <p14:creationId xmlns:p14="http://schemas.microsoft.com/office/powerpoint/2010/main" val="13197013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50891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947219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3975" y="168275"/>
            <a:ext cx="1838325" cy="5842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9000" y="168275"/>
            <a:ext cx="5362575"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44492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a:extLst>
              <a:ext uri="{FF2B5EF4-FFF2-40B4-BE49-F238E27FC236}">
                <a16:creationId xmlns:a16="http://schemas.microsoft.com/office/drawing/2014/main" id="{998228FC-5502-4A92-9B3F-DB2528DD2F5E}"/>
              </a:ext>
            </a:extLst>
          </p:cNvPr>
          <p:cNvSpPr txBox="1">
            <a:spLocks noGrp="1" noChangeArrowheads="1"/>
          </p:cNvSpPr>
          <p:nvPr>
            <p:ph type="sldNum" sz="quarter" idx="10"/>
          </p:nvPr>
        </p:nvSpPr>
        <p:spPr>
          <a:ln/>
        </p:spPr>
        <p:txBody>
          <a:bodyPr/>
          <a:lstStyle>
            <a:lvl1pPr>
              <a:defRPr/>
            </a:lvl1pPr>
          </a:lstStyle>
          <a:p>
            <a:fld id="{34202FCC-8007-45B8-B665-BC1A266A51ED}" type="slidenum">
              <a:rPr lang="en-US" altLang="en-US"/>
              <a:pPr/>
              <a:t>‹#›</a:t>
            </a:fld>
            <a:endParaRPr lang="en-US" altLang="en-US"/>
          </a:p>
        </p:txBody>
      </p:sp>
    </p:spTree>
    <p:extLst>
      <p:ext uri="{BB962C8B-B14F-4D97-AF65-F5344CB8AC3E}">
        <p14:creationId xmlns:p14="http://schemas.microsoft.com/office/powerpoint/2010/main" val="11472485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87680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Box 3">
            <a:extLst>
              <a:ext uri="{FF2B5EF4-FFF2-40B4-BE49-F238E27FC236}">
                <a16:creationId xmlns:a16="http://schemas.microsoft.com/office/drawing/2014/main" id="{950927C6-89FC-4667-B3BA-9BC653D4CEA1}"/>
              </a:ext>
            </a:extLst>
          </p:cNvPr>
          <p:cNvSpPr txBox="1">
            <a:spLocks noGrp="1" noChangeArrowheads="1"/>
          </p:cNvSpPr>
          <p:nvPr>
            <p:ph type="sldNum" sz="quarter" idx="10"/>
          </p:nvPr>
        </p:nvSpPr>
        <p:spPr>
          <a:ln/>
        </p:spPr>
        <p:txBody>
          <a:bodyPr/>
          <a:lstStyle>
            <a:lvl1pPr>
              <a:defRPr/>
            </a:lvl1pPr>
          </a:lstStyle>
          <a:p>
            <a:fld id="{8DFD69BD-AA57-436E-B90E-F7A580CD442D}" type="slidenum">
              <a:rPr lang="en-US" altLang="en-US"/>
              <a:pPr/>
              <a:t>‹#›</a:t>
            </a:fld>
            <a:endParaRPr lang="en-US" altLang="en-US"/>
          </a:p>
        </p:txBody>
      </p:sp>
    </p:spTree>
    <p:extLst>
      <p:ext uri="{BB962C8B-B14F-4D97-AF65-F5344CB8AC3E}">
        <p14:creationId xmlns:p14="http://schemas.microsoft.com/office/powerpoint/2010/main" val="16148502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a:extLst>
              <a:ext uri="{FF2B5EF4-FFF2-40B4-BE49-F238E27FC236}">
                <a16:creationId xmlns:a16="http://schemas.microsoft.com/office/drawing/2014/main" id="{22DB9619-F78D-4D31-907B-D3E1755705D8}"/>
              </a:ext>
            </a:extLst>
          </p:cNvPr>
          <p:cNvSpPr txBox="1">
            <a:spLocks noGrp="1" noChangeArrowheads="1"/>
          </p:cNvSpPr>
          <p:nvPr>
            <p:ph type="sldNum" sz="quarter" idx="10"/>
          </p:nvPr>
        </p:nvSpPr>
        <p:spPr>
          <a:ln/>
        </p:spPr>
        <p:txBody>
          <a:bodyPr/>
          <a:lstStyle>
            <a:lvl1pPr>
              <a:defRPr/>
            </a:lvl1pPr>
          </a:lstStyle>
          <a:p>
            <a:fld id="{BB8F9873-D4CF-4B6A-AFA4-12526A2F649E}" type="slidenum">
              <a:rPr lang="en-US" altLang="en-US"/>
              <a:pPr/>
              <a:t>‹#›</a:t>
            </a:fld>
            <a:endParaRPr lang="en-US" altLang="en-US"/>
          </a:p>
        </p:txBody>
      </p:sp>
    </p:spTree>
    <p:extLst>
      <p:ext uri="{BB962C8B-B14F-4D97-AF65-F5344CB8AC3E}">
        <p14:creationId xmlns:p14="http://schemas.microsoft.com/office/powerpoint/2010/main" val="31621721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a:extLst>
              <a:ext uri="{FF2B5EF4-FFF2-40B4-BE49-F238E27FC236}">
                <a16:creationId xmlns:a16="http://schemas.microsoft.com/office/drawing/2014/main" id="{4EC759AA-57F3-4E15-9186-573EA0CD51FD}"/>
              </a:ext>
            </a:extLst>
          </p:cNvPr>
          <p:cNvSpPr txBox="1">
            <a:spLocks noGrp="1" noChangeArrowheads="1"/>
          </p:cNvSpPr>
          <p:nvPr>
            <p:ph type="sldNum" sz="quarter" idx="10"/>
          </p:nvPr>
        </p:nvSpPr>
        <p:spPr>
          <a:ln/>
        </p:spPr>
        <p:txBody>
          <a:bodyPr/>
          <a:lstStyle>
            <a:lvl1pPr>
              <a:defRPr/>
            </a:lvl1pPr>
          </a:lstStyle>
          <a:p>
            <a:fld id="{24005866-759F-4E6C-A7E5-BD85F71B0157}" type="slidenum">
              <a:rPr lang="en-US" altLang="en-US"/>
              <a:pPr/>
              <a:t>‹#›</a:t>
            </a:fld>
            <a:endParaRPr lang="en-US" altLang="en-US"/>
          </a:p>
        </p:txBody>
      </p:sp>
    </p:spTree>
    <p:extLst>
      <p:ext uri="{BB962C8B-B14F-4D97-AF65-F5344CB8AC3E}">
        <p14:creationId xmlns:p14="http://schemas.microsoft.com/office/powerpoint/2010/main" val="4113266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27ABBF1-AC50-497D-9061-FA051A196AF8}"/>
              </a:ext>
            </a:extLst>
          </p:cNvPr>
          <p:cNvSpPr txBox="1">
            <a:spLocks noGrp="1" noChangeArrowheads="1"/>
          </p:cNvSpPr>
          <p:nvPr>
            <p:ph type="sldNum" sz="quarter" idx="10"/>
          </p:nvPr>
        </p:nvSpPr>
        <p:spPr>
          <a:ln/>
        </p:spPr>
        <p:txBody>
          <a:bodyPr/>
          <a:lstStyle>
            <a:lvl1pPr>
              <a:defRPr/>
            </a:lvl1pPr>
          </a:lstStyle>
          <a:p>
            <a:fld id="{D3961474-7A4D-4AE5-9CF2-BE301A6FC7F4}" type="slidenum">
              <a:rPr lang="en-US" altLang="en-US"/>
              <a:pPr/>
              <a:t>‹#›</a:t>
            </a:fld>
            <a:endParaRPr lang="en-US" altLang="en-US"/>
          </a:p>
        </p:txBody>
      </p:sp>
    </p:spTree>
    <p:extLst>
      <p:ext uri="{BB962C8B-B14F-4D97-AF65-F5344CB8AC3E}">
        <p14:creationId xmlns:p14="http://schemas.microsoft.com/office/powerpoint/2010/main" val="15664362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4FC049DA-E429-49D2-A003-72995BECE39F}"/>
              </a:ext>
            </a:extLst>
          </p:cNvPr>
          <p:cNvSpPr txBox="1">
            <a:spLocks noGrp="1" noChangeArrowheads="1"/>
          </p:cNvSpPr>
          <p:nvPr>
            <p:ph type="sldNum" sz="quarter" idx="10"/>
          </p:nvPr>
        </p:nvSpPr>
        <p:spPr>
          <a:ln/>
        </p:spPr>
        <p:txBody>
          <a:bodyPr/>
          <a:lstStyle>
            <a:lvl1pPr>
              <a:defRPr/>
            </a:lvl1pPr>
          </a:lstStyle>
          <a:p>
            <a:fld id="{CB95A7AB-C83A-4350-B6A2-E21C396DE274}" type="slidenum">
              <a:rPr lang="en-US" altLang="en-US"/>
              <a:pPr/>
              <a:t>‹#›</a:t>
            </a:fld>
            <a:endParaRPr lang="en-US" altLang="en-US"/>
          </a:p>
        </p:txBody>
      </p:sp>
    </p:spTree>
    <p:extLst>
      <p:ext uri="{BB962C8B-B14F-4D97-AF65-F5344CB8AC3E}">
        <p14:creationId xmlns:p14="http://schemas.microsoft.com/office/powerpoint/2010/main" val="26572032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BBEF8D83-335B-4F0C-BBA5-EDBF9550FA98}"/>
              </a:ext>
            </a:extLst>
          </p:cNvPr>
          <p:cNvSpPr txBox="1">
            <a:spLocks noGrp="1" noChangeArrowheads="1"/>
          </p:cNvSpPr>
          <p:nvPr>
            <p:ph type="sldNum" sz="quarter" idx="10"/>
          </p:nvPr>
        </p:nvSpPr>
        <p:spPr>
          <a:ln/>
        </p:spPr>
        <p:txBody>
          <a:bodyPr/>
          <a:lstStyle>
            <a:lvl1pPr>
              <a:defRPr/>
            </a:lvl1pPr>
          </a:lstStyle>
          <a:p>
            <a:fld id="{48E5CAD6-A0EA-48BD-9176-94B7A43149D7}" type="slidenum">
              <a:rPr lang="en-US" altLang="en-US"/>
              <a:pPr/>
              <a:t>‹#›</a:t>
            </a:fld>
            <a:endParaRPr lang="en-US" altLang="en-US"/>
          </a:p>
        </p:txBody>
      </p:sp>
    </p:spTree>
    <p:extLst>
      <p:ext uri="{BB962C8B-B14F-4D97-AF65-F5344CB8AC3E}">
        <p14:creationId xmlns:p14="http://schemas.microsoft.com/office/powerpoint/2010/main" val="27596625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8D49AC0-74A5-4A15-9409-9ACE47E3749D}"/>
              </a:ext>
            </a:extLst>
          </p:cNvPr>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n-US" dirty="0">
                <a:sym typeface="Arial" panose="020B0604020202020204" pitchFamily="34" charset="0"/>
              </a:rPr>
              <a:t>Click to edit Master title style</a:t>
            </a:r>
          </a:p>
        </p:txBody>
      </p:sp>
      <p:sp>
        <p:nvSpPr>
          <p:cNvPr id="1027" name="Rectangle 2">
            <a:extLst>
              <a:ext uri="{FF2B5EF4-FFF2-40B4-BE49-F238E27FC236}">
                <a16:creationId xmlns:a16="http://schemas.microsoft.com/office/drawing/2014/main" id="{E2482B50-316B-4D8C-A9B2-0192A78B3A20}"/>
              </a:ext>
            </a:extLst>
          </p:cNvPr>
          <p:cNvSpPr>
            <a:spLocks noGrp="1" noChangeArrowheads="1"/>
          </p:cNvSpPr>
          <p:nvPr>
            <p:ph type="body" idx="1"/>
          </p:nvPr>
        </p:nvSpPr>
        <p:spPr bwMode="auto">
          <a:xfrm>
            <a:off x="685800" y="1981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dirty="0">
                <a:sym typeface="Arial" panose="020B0604020202020204" pitchFamily="34" charset="0"/>
              </a:rPr>
              <a:t>Click to edit Master text styles</a:t>
            </a:r>
          </a:p>
        </p:txBody>
      </p:sp>
      <p:sp>
        <p:nvSpPr>
          <p:cNvPr id="2" name="Text Box 3">
            <a:extLst>
              <a:ext uri="{FF2B5EF4-FFF2-40B4-BE49-F238E27FC236}">
                <a16:creationId xmlns:a16="http://schemas.microsoft.com/office/drawing/2014/main" id="{25CD45D2-471D-420E-B45F-86BBA12B8676}"/>
              </a:ext>
            </a:extLst>
          </p:cNvPr>
          <p:cNvSpPr txBox="1">
            <a:spLocks noGrp="1" noChangeArrowheads="1"/>
          </p:cNvSpPr>
          <p:nvPr>
            <p:ph type="sldNum" sz="quarter" idx="4"/>
          </p:nvPr>
        </p:nvSpPr>
        <p:spPr bwMode="auto">
          <a:xfrm>
            <a:off x="7462838" y="6245225"/>
            <a:ext cx="312737" cy="3048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a:defRPr sz="1400">
                <a:solidFill>
                  <a:schemeClr val="tx1"/>
                </a:solidFill>
              </a:defRPr>
            </a:lvl1pPr>
          </a:lstStyle>
          <a:p>
            <a:fld id="{061AF12F-247F-4175-9DE4-2A229F97063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637" r:id="rId1"/>
    <p:sldLayoutId id="2147486638" r:id="rId2"/>
    <p:sldLayoutId id="2147486639" r:id="rId3"/>
    <p:sldLayoutId id="2147486640" r:id="rId4"/>
    <p:sldLayoutId id="2147486641" r:id="rId5"/>
    <p:sldLayoutId id="2147486642" r:id="rId6"/>
    <p:sldLayoutId id="2147486643" r:id="rId7"/>
    <p:sldLayoutId id="2147486644" r:id="rId8"/>
    <p:sldLayoutId id="2147486645" r:id="rId9"/>
    <p:sldLayoutId id="2147486646" r:id="rId10"/>
    <p:sldLayoutId id="2147486647" r:id="rId11"/>
  </p:sldLayoutIdLst>
  <p:transition/>
  <p:hf sldNum="0" hdr="0" ftr="0" dt="0"/>
  <p:txStyles>
    <p:titleStyle>
      <a:lvl1pPr marL="39688" indent="-39688" algn="ctr" rtl="0" eaLnBrk="0" fontAlgn="base" hangingPunct="0">
        <a:spcBef>
          <a:spcPct val="0"/>
        </a:spcBef>
        <a:spcAft>
          <a:spcPct val="0"/>
        </a:spcAft>
        <a:defRPr sz="3600">
          <a:solidFill>
            <a:schemeClr val="tx1"/>
          </a:solidFill>
          <a:latin typeface="+mj-lt"/>
          <a:ea typeface="+mj-ea"/>
          <a:cs typeface="+mj-cs"/>
          <a:sym typeface="Arial" panose="020B0604020202020204" pitchFamily="34" charset="0"/>
        </a:defRPr>
      </a:lvl1pPr>
      <a:lvl2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2pPr>
      <a:lvl3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3pPr>
      <a:lvl4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4pPr>
      <a:lvl5pPr marL="39688" indent="-39688" algn="ctr" rtl="0" eaLnBrk="0" fontAlgn="base" hangingPunct="0">
        <a:spcBef>
          <a:spcPct val="0"/>
        </a:spcBef>
        <a:spcAft>
          <a:spcPct val="0"/>
        </a:spcAft>
        <a:defRPr sz="4400">
          <a:solidFill>
            <a:schemeClr val="tx1"/>
          </a:solidFill>
          <a:latin typeface="Arial" charset="0"/>
          <a:sym typeface="Arial" panose="020B0604020202020204" pitchFamily="34"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p:titleStyle>
    <p:bodyStyle>
      <a:lvl1pPr marL="382588" indent="-342900" algn="l" rtl="0" eaLnBrk="0" fontAlgn="base" hangingPunct="0">
        <a:spcBef>
          <a:spcPts val="700"/>
        </a:spcBef>
        <a:spcAft>
          <a:spcPct val="0"/>
        </a:spcAft>
        <a:buSzPct val="100000"/>
        <a:buFont typeface="Arial" panose="020B0604020202020204" pitchFamily="34" charset="0"/>
        <a:buChar char="•"/>
        <a:defRPr sz="2600">
          <a:solidFill>
            <a:schemeClr val="tx1"/>
          </a:solidFill>
          <a:latin typeface="+mn-lt"/>
          <a:ea typeface="+mn-ea"/>
          <a:cs typeface="+mn-cs"/>
          <a:sym typeface="Arial" panose="020B0604020202020204" pitchFamily="34"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mn-lt"/>
          <a:sym typeface="Arial" panose="020B0604020202020204" pitchFamily="34" charset="0"/>
        </a:defRPr>
      </a:lvl2pPr>
      <a:lvl3pPr marL="1131888" indent="-228600" algn="l" rtl="0" eaLnBrk="0" fontAlgn="base" hangingPunct="0">
        <a:spcBef>
          <a:spcPts val="600"/>
        </a:spcBef>
        <a:spcAft>
          <a:spcPct val="0"/>
        </a:spcAft>
        <a:buSzPct val="100000"/>
        <a:buFont typeface="Arial" panose="020B0604020202020204" pitchFamily="34" charset="0"/>
        <a:buChar char="•"/>
        <a:defRPr sz="2400">
          <a:solidFill>
            <a:schemeClr val="tx1"/>
          </a:solidFill>
          <a:latin typeface="+mn-lt"/>
          <a:sym typeface="Arial" panose="020B0604020202020204" pitchFamily="34" charset="0"/>
        </a:defRPr>
      </a:lvl3pPr>
      <a:lvl4pPr marL="15890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sym typeface="Arial" panose="020B0604020202020204" pitchFamily="34" charset="0"/>
        </a:defRPr>
      </a:lvl4pPr>
      <a:lvl5pPr marL="20462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sym typeface="Arial" panose="020B0604020202020204" pitchFamily="34"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6A879B7A-C97C-40B7-BD8D-5A6A52CEE017}"/>
              </a:ext>
            </a:extLst>
          </p:cNvPr>
          <p:cNvSpPr>
            <a:spLocks noGrp="1" noChangeArrowheads="1"/>
          </p:cNvSpPr>
          <p:nvPr>
            <p:ph type="title"/>
          </p:nvPr>
        </p:nvSpPr>
        <p:spPr bwMode="auto">
          <a:xfrm>
            <a:off x="889000" y="168275"/>
            <a:ext cx="73533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2051" name="Rectangle 2">
            <a:extLst>
              <a:ext uri="{FF2B5EF4-FFF2-40B4-BE49-F238E27FC236}">
                <a16:creationId xmlns:a16="http://schemas.microsoft.com/office/drawing/2014/main" id="{EEE49229-0A4A-412E-87C6-1FEF5E9BEABC}"/>
              </a:ext>
            </a:extLst>
          </p:cNvPr>
          <p:cNvSpPr>
            <a:spLocks noGrp="1" noChangeArrowheads="1"/>
          </p:cNvSpPr>
          <p:nvPr>
            <p:ph type="body" idx="1"/>
          </p:nvPr>
        </p:nvSpPr>
        <p:spPr bwMode="auto">
          <a:xfrm>
            <a:off x="889000" y="1905000"/>
            <a:ext cx="73533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6648" r:id="rId1"/>
    <p:sldLayoutId id="2147486659"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Lst>
  <p:transition/>
  <p:hf sldNum="0" hdr="0" ftr="0" dt="0"/>
  <p:txStyles>
    <p:titleStyle>
      <a:lvl1pPr algn="ctr" rtl="0" eaLnBrk="0" fontAlgn="base" hangingPunct="0">
        <a:spcBef>
          <a:spcPct val="0"/>
        </a:spcBef>
        <a:spcAft>
          <a:spcPct val="0"/>
        </a:spcAft>
        <a:defRPr sz="58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sym typeface="Gill Sans" charset="0"/>
        </a:defRPr>
      </a:lvl2pPr>
      <a:lvl3pPr algn="ctr" rtl="0" eaLnBrk="0" fontAlgn="base" hangingPunct="0">
        <a:spcBef>
          <a:spcPct val="0"/>
        </a:spcBef>
        <a:spcAft>
          <a:spcPct val="0"/>
        </a:spcAft>
        <a:defRPr sz="5800">
          <a:solidFill>
            <a:schemeClr val="tx1"/>
          </a:solidFill>
          <a:latin typeface="Gill Sans" charset="0"/>
          <a:sym typeface="Gill Sans" charset="0"/>
        </a:defRPr>
      </a:lvl3pPr>
      <a:lvl4pPr algn="ctr" rtl="0" eaLnBrk="0" fontAlgn="base" hangingPunct="0">
        <a:spcBef>
          <a:spcPct val="0"/>
        </a:spcBef>
        <a:spcAft>
          <a:spcPct val="0"/>
        </a:spcAft>
        <a:defRPr sz="5800">
          <a:solidFill>
            <a:schemeClr val="tx1"/>
          </a:solidFill>
          <a:latin typeface="Gill Sans" charset="0"/>
          <a:sym typeface="Gill Sans" charset="0"/>
        </a:defRPr>
      </a:lvl4pPr>
      <a:lvl5pPr algn="ctr" rtl="0" eaLnBrk="0" fontAlgn="base" hangingPunct="0">
        <a:spcBef>
          <a:spcPct val="0"/>
        </a:spcBef>
        <a:spcAft>
          <a:spcPct val="0"/>
        </a:spcAft>
        <a:defRPr sz="5800">
          <a:solidFill>
            <a:schemeClr val="tx1"/>
          </a:solidFill>
          <a:latin typeface="Gill Sans" charset="0"/>
          <a:sym typeface="Gill Sans" charset="0"/>
        </a:defRPr>
      </a:lvl5pPr>
      <a:lvl6pPr marL="457200" algn="ctr" rtl="0" fontAlgn="base">
        <a:spcBef>
          <a:spcPct val="0"/>
        </a:spcBef>
        <a:spcAft>
          <a:spcPct val="0"/>
        </a:spcAft>
        <a:defRPr sz="5800">
          <a:solidFill>
            <a:schemeClr val="tx1"/>
          </a:solidFill>
          <a:latin typeface="Gill Sans" charset="0"/>
          <a:sym typeface="Gill Sans" charset="0"/>
        </a:defRPr>
      </a:lvl6pPr>
      <a:lvl7pPr marL="914400" algn="ctr" rtl="0" fontAlgn="base">
        <a:spcBef>
          <a:spcPct val="0"/>
        </a:spcBef>
        <a:spcAft>
          <a:spcPct val="0"/>
        </a:spcAft>
        <a:defRPr sz="5800">
          <a:solidFill>
            <a:schemeClr val="tx1"/>
          </a:solidFill>
          <a:latin typeface="Gill Sans" charset="0"/>
          <a:sym typeface="Gill Sans" charset="0"/>
        </a:defRPr>
      </a:lvl7pPr>
      <a:lvl8pPr marL="1371600" algn="ctr" rtl="0" fontAlgn="base">
        <a:spcBef>
          <a:spcPct val="0"/>
        </a:spcBef>
        <a:spcAft>
          <a:spcPct val="0"/>
        </a:spcAft>
        <a:defRPr sz="5800">
          <a:solidFill>
            <a:schemeClr val="tx1"/>
          </a:solidFill>
          <a:latin typeface="Gill Sans" charset="0"/>
          <a:sym typeface="Gill Sans" charset="0"/>
        </a:defRPr>
      </a:lvl8pPr>
      <a:lvl9pPr marL="1828800" algn="ctr" rtl="0" fontAlgn="base">
        <a:spcBef>
          <a:spcPct val="0"/>
        </a:spcBef>
        <a:spcAft>
          <a:spcPct val="0"/>
        </a:spcAft>
        <a:defRPr sz="5800">
          <a:solidFill>
            <a:schemeClr val="tx1"/>
          </a:solidFill>
          <a:latin typeface="Gill Sans" charset="0"/>
          <a:sym typeface="Gill Sans" charset="0"/>
        </a:defRPr>
      </a:lvl9pPr>
    </p:titleStyle>
    <p:bodyStyle>
      <a:lvl1pPr marL="736600" indent="-571500" algn="l" rtl="0" eaLnBrk="0" fontAlgn="base" hangingPunct="0">
        <a:spcBef>
          <a:spcPts val="1700"/>
        </a:spcBef>
        <a:spcAft>
          <a:spcPct val="0"/>
        </a:spcAft>
        <a:buClr>
          <a:srgbClr val="000000"/>
        </a:buClr>
        <a:buSzPct val="171000"/>
        <a:buFont typeface="Gill Sans" charset="0"/>
        <a:buChar char="•"/>
        <a:defRPr sz="2800">
          <a:solidFill>
            <a:schemeClr val="tx1"/>
          </a:solidFill>
          <a:latin typeface="+mn-lt"/>
          <a:ea typeface="+mn-ea"/>
          <a:cs typeface="+mn-cs"/>
          <a:sym typeface="Gill Sans" charset="0"/>
        </a:defRPr>
      </a:lvl1pPr>
      <a:lvl2pPr marL="1181100" indent="-571500" algn="l" rtl="0" eaLnBrk="0" fontAlgn="base" hangingPunct="0">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2pPr>
      <a:lvl3pPr marL="1625600" indent="-571500" algn="l" rtl="0" eaLnBrk="0" fontAlgn="base" hangingPunct="0">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3pPr>
      <a:lvl4pPr marL="2070100" indent="-571500" algn="l" rtl="0" eaLnBrk="0" fontAlgn="base" hangingPunct="0">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4pPr>
      <a:lvl5pPr marL="2514600" indent="-571500" algn="l" rtl="0" eaLnBrk="0" fontAlgn="base" hangingPunct="0">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5pPr>
      <a:lvl6pPr marL="2971800" indent="-571500" algn="l" rtl="0" fontAlgn="base">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6pPr>
      <a:lvl7pPr marL="3429000" indent="-571500" algn="l" rtl="0" fontAlgn="base">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7pPr>
      <a:lvl8pPr marL="3886200" indent="-571500" algn="l" rtl="0" fontAlgn="base">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8pPr>
      <a:lvl9pPr marL="4343400" indent="-571500" algn="l" rtl="0" fontAlgn="base">
        <a:spcBef>
          <a:spcPts val="1700"/>
        </a:spcBef>
        <a:spcAft>
          <a:spcPct val="0"/>
        </a:spcAft>
        <a:buClr>
          <a:srgbClr val="000000"/>
        </a:buClr>
        <a:buSzPct val="171000"/>
        <a:buFont typeface="Gill Sans" charset="0"/>
        <a:buChar char="•"/>
        <a:defRPr sz="28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rbyshirescbs.proceduresonline.com/docs_library.html#report" TargetMode="External" /><Relationship Id="rId2" Type="http://schemas.openxmlformats.org/officeDocument/2006/relationships/notesSlide" Target="../notesSlides/notesSlide12.xml" /><Relationship Id="rId1" Type="http://schemas.openxmlformats.org/officeDocument/2006/relationships/slideLayout" Target="../slideLayouts/slideLayout2.xml" /><Relationship Id="rId5" Type="http://schemas.openxmlformats.org/officeDocument/2006/relationships/hyperlink" Target="http://dcc-otcs/otcsdav/nodes/146625023/mailto%3Aprofessional.allegations%40derbyshire.gov.uk" TargetMode="External" /><Relationship Id="rId4" Type="http://schemas.openxmlformats.org/officeDocument/2006/relationships/hyperlink" Target="http://dcc-otcs/otcsdav/nodes/146625023/mailto%3ACYPSafeguarding%40derby.gcsx.gov.uk"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dscp.org.uk/media/derby-scb/content-assets/documents/procedures/guidance-docs/Information-Sharing-Guidance-for-Practitioners-FINAL-MAY-2019.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ssets.publishing.service.gov.uk/government/uploads/system/uploads/attachment_data/file/721581/Information_sharing_advice_practitioners_safeguarding_service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rbyshirescbs.proceduresonline.com/docs_library.html#assess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brook.org.uk/training/wider-professional-training/sexual-behaviours-traffic-light-too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collections/coronavirus-covid-19-guidance-for-schools-and-other-educational-sett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yaccount.derby.gov.uk/en/service/report_concerns_about_a_chil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erbyshire.gov.uk/social-health/children-and-families/support-for-families/starting-point-referral-form/starting-point-request-for-support-form.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cc-otcs/otcsdav/nodes/146625023/mailto%3Athelighthouse%40derby.gov.uk" TargetMode="External" /><Relationship Id="rId2" Type="http://schemas.openxmlformats.org/officeDocument/2006/relationships/notesSlide" Target="../notesSlides/notesSlide25.xml"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rbyshirescbs.proceduresonline.com/index.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gov.uk/government/collections/coronavirus-covid-19-guidance-for-schools-and-other-educational-settings" TargetMode="External"/><Relationship Id="rId5" Type="http://schemas.openxmlformats.org/officeDocument/2006/relationships/hyperlink" Target="https://derbyshirescbs.proceduresonline.com/p_ch_protection_enq.html" TargetMode="External"/><Relationship Id="rId4" Type="http://schemas.openxmlformats.org/officeDocument/2006/relationships/hyperlink" Target="https://derbyshirescbs.proceduresonline.com/p_making_ref_soc_care.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ddscp.org.uk/coronavirus-safeguarding-arrangemen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covid-19-guidance-on-social-distancing-and-for-vulnerable-peopl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cc-otcs/otcsdav/nodes/146625023/mailto%3Avcm1and5%40derby.gov.uk" TargetMode="External" /><Relationship Id="rId7" Type="http://schemas.openxmlformats.org/officeDocument/2006/relationships/hyperlink" Target="https://www.ddscp.org.uk/staff-and-volunteers/info-and-resources/early-help/" TargetMode="External" /><Relationship Id="rId2" Type="http://schemas.openxmlformats.org/officeDocument/2006/relationships/notesSlide" Target="../notesSlides/notesSlide31.xml" /><Relationship Id="rId1" Type="http://schemas.openxmlformats.org/officeDocument/2006/relationships/slideLayout" Target="../slideLayouts/slideLayout4.xml" /><Relationship Id="rId6" Type="http://schemas.openxmlformats.org/officeDocument/2006/relationships/hyperlink" Target="http://dcc-otcs/otcsdav/nodes/146625023/mailto%3Amandala.flash%40derby.gov.uk" TargetMode="External" /><Relationship Id="rId5" Type="http://schemas.openxmlformats.org/officeDocument/2006/relationships/hyperlink" Target="http://dcc-otcs/otcsdav/nodes/146625023/mailto%3Avcm2%40derby.gov.uk" TargetMode="External" /><Relationship Id="rId4" Type="http://schemas.openxmlformats.org/officeDocument/2006/relationships/hyperlink" Target="http://dcc-otcs/otcsdav/nodes/146625023/mailto%3Avcm3and4%40derby.gov.uk" TargetMode="External" /></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uidance/safeguarding-and-remote-education-during-coronavirus-covid-19?utm_source=265388db-edd9-4eda-91f4-c0da01b813f2&amp;utm_medium=email&amp;utm_campaign=govuk-notifications&amp;utm_content=dail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swgfl.org.uk/resources/safe-remote-learning/" TargetMode="External"/><Relationship Id="rId5" Type="http://schemas.openxmlformats.org/officeDocument/2006/relationships/hyperlink" Target="https://learning.nspcc.org.uk/news/2020/march/undertaking-remote-teaching-safely" TargetMode="External"/><Relationship Id="rId4" Type="http://schemas.openxmlformats.org/officeDocument/2006/relationships/hyperlink" Target="https://schoolleaders.thekeysupport.com/covid-19/safeguard-and-support-pupils/safeguarding-while-teaching/remote-teaching-safeguarding-pupils-and-staff/?marker=content-bod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co.org.uk/for-organisations/data-protection-and-coronavir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roceduresonline.com/derbyshire/scbs/user_controlled_lcms_area/uploaded_files/Multi%20Agency%20Dispute%20Resolution%20&amp;%20Escalation%20Policy%20Dec%202019%20Final.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28763/Inspecting_safeguarding_in_early_years__education_and_skills.pdf"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79401/Working_Together_to_Safeguard-Childre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ssets.publishing.service.gov.uk/government/uploads/system/uploads/attachment_data/file/721581/Information_sharing_advice_practitioners_safeguarding_services.pdf" TargetMode="External"/><Relationship Id="rId4" Type="http://schemas.openxmlformats.org/officeDocument/2006/relationships/hyperlink" Target="https://assets.publishing.service.gov.uk/government/uploads/system/uploads/attachment_data/file/835733/Keeping_children_safe_in_education_2019.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coronavirus-covid-19-and-domestic-abuse/coronavirus-covid-19-support-for-victims-of-domestic-abu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44AFFEA2-F41F-4F04-A2F5-627A81721B2E}"/>
              </a:ext>
            </a:extLst>
          </p:cNvPr>
          <p:cNvSpPr>
            <a:spLocks/>
          </p:cNvSpPr>
          <p:nvPr/>
        </p:nvSpPr>
        <p:spPr bwMode="auto">
          <a:xfrm>
            <a:off x="679450" y="2213888"/>
            <a:ext cx="7785100" cy="1224136"/>
          </a:xfrm>
          <a:prstGeom prst="rect">
            <a:avLst/>
          </a:prstGeom>
          <a:solidFill>
            <a:schemeClr val="accent1"/>
          </a:solidFill>
          <a:ln w="3175">
            <a:solidFill>
              <a:schemeClr val="tx1"/>
            </a:solidFill>
            <a:miter lim="800000"/>
            <a:headEnd/>
            <a:tailEnd/>
          </a:ln>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marL="0" algn="ctr" eaLnBrk="1" hangingPunct="1">
              <a:spcBef>
                <a:spcPts val="0"/>
              </a:spcBef>
              <a:buSzTx/>
              <a:buFontTx/>
              <a:buNone/>
            </a:pPr>
            <a:r>
              <a:rPr lang="en-US" altLang="en-US" sz="3600" b="1" dirty="0"/>
              <a:t>Safeguarding Children</a:t>
            </a:r>
          </a:p>
          <a:p>
            <a:pPr marL="0" algn="ctr" eaLnBrk="1" hangingPunct="1">
              <a:spcBef>
                <a:spcPts val="0"/>
              </a:spcBef>
              <a:buSzTx/>
              <a:buFontTx/>
              <a:buNone/>
            </a:pPr>
            <a:r>
              <a:rPr lang="en-US" altLang="en-US" sz="3600" b="1" dirty="0"/>
              <a:t>A Guide for School Staff</a:t>
            </a:r>
          </a:p>
          <a:p>
            <a:pPr marL="0" algn="ctr" eaLnBrk="1" hangingPunct="1">
              <a:spcBef>
                <a:spcPts val="0"/>
              </a:spcBef>
              <a:buSzTx/>
              <a:buFontTx/>
              <a:buNone/>
            </a:pPr>
            <a:endParaRPr lang="en-US" altLang="en-US" sz="3600" b="1" dirty="0"/>
          </a:p>
        </p:txBody>
      </p:sp>
      <p:pic>
        <p:nvPicPr>
          <p:cNvPr id="5123" name="Picture 1">
            <a:extLst>
              <a:ext uri="{FF2B5EF4-FFF2-40B4-BE49-F238E27FC236}">
                <a16:creationId xmlns:a16="http://schemas.microsoft.com/office/drawing/2014/main" id="{E22E6749-5375-4025-9F31-9934B5213B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1891" y="3861048"/>
            <a:ext cx="3960217" cy="24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CF854C5-C730-483E-8DDF-58B039ED635F}"/>
              </a:ext>
            </a:extLst>
          </p:cNvPr>
          <p:cNvSpPr/>
          <p:nvPr/>
        </p:nvSpPr>
        <p:spPr bwMode="auto">
          <a:xfrm>
            <a:off x="6300192" y="5589240"/>
            <a:ext cx="2520280" cy="8640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GB" sz="1600" dirty="0">
              <a:latin typeface="Arial" charset="0"/>
              <a:sym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sz="1600" dirty="0">
              <a:latin typeface="Arial" charset="0"/>
              <a:sym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GB" sz="1600" dirty="0">
                <a:latin typeface="Arial" charset="0"/>
                <a:sym typeface="Arial" charset="0"/>
              </a:rPr>
              <a:t>Issued on 20</a:t>
            </a:r>
            <a:r>
              <a:rPr lang="en-GB" sz="1600" baseline="30000" dirty="0">
                <a:latin typeface="Arial" charset="0"/>
                <a:sym typeface="Arial" charset="0"/>
              </a:rPr>
              <a:t>th</a:t>
            </a:r>
            <a:r>
              <a:rPr lang="en-GB" sz="1600" dirty="0">
                <a:latin typeface="Arial" charset="0"/>
                <a:sym typeface="Arial" charset="0"/>
              </a:rPr>
              <a:t> April 2020</a:t>
            </a:r>
            <a:endParaRPr kumimoji="0" lang="en-GB" sz="2400" b="0" i="0" u="none" strike="noStrike" cap="none" normalizeH="0" baseline="0" dirty="0">
              <a:ln>
                <a:noFill/>
              </a:ln>
              <a:solidFill>
                <a:srgbClr val="000000"/>
              </a:solidFill>
              <a:effectLst/>
              <a:latin typeface="Arial" charset="0"/>
              <a:sym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xfrm>
            <a:off x="3175" y="0"/>
            <a:ext cx="7449145" cy="1600200"/>
          </a:xfrm>
          <a:solidFill>
            <a:schemeClr val="accent1"/>
          </a:solidFill>
          <a:ln w="3175">
            <a:solidFill>
              <a:schemeClr val="tx1"/>
            </a:solidFill>
            <a:miter lim="800000"/>
            <a:headEnd/>
            <a:tailEnd/>
          </a:ln>
        </p:spPr>
        <p:txBody>
          <a:bodyPr rIns="132080"/>
          <a:lstStyle/>
          <a:p>
            <a:pPr indent="0" eaLnBrk="1" hangingPunct="1"/>
            <a:r>
              <a:rPr lang="en-US" altLang="en-US" b="1" dirty="0"/>
              <a:t>Stopping Domestic Abuse Together (SDAT)</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683568" y="1629056"/>
            <a:ext cx="7990656" cy="4896287"/>
          </a:xfrm>
        </p:spPr>
        <p:txBody>
          <a:bodyPr rIns="132080"/>
          <a:lstStyle/>
          <a:p>
            <a:endParaRPr lang="en-GB" sz="2000" dirty="0"/>
          </a:p>
          <a:p>
            <a:endParaRPr lang="en-GB" sz="2000" dirty="0"/>
          </a:p>
          <a:p>
            <a:r>
              <a:rPr lang="en-GB" sz="2000" dirty="0"/>
              <a:t>If a child is not expected to be in schools/college, consideration should be given as to how you can seek assurance on their welfare and what checks can be made. </a:t>
            </a:r>
          </a:p>
          <a:p>
            <a:r>
              <a:rPr lang="en-GB" sz="2000" b="1" dirty="0"/>
              <a:t>In all cases the school/college will make general enquires with the child about how they are. </a:t>
            </a:r>
          </a:p>
          <a:p>
            <a:r>
              <a:rPr lang="en-GB" sz="2000" b="1" dirty="0"/>
              <a:t>The domestic abuse notification should not be referred to unless it is directly mentioned by the child or where the parent/carer raises the issue.</a:t>
            </a:r>
            <a:endParaRPr lang="en-GB" sz="2000" dirty="0"/>
          </a:p>
          <a:p>
            <a:pPr marL="382588" indent="-342900" eaLnBrk="1" hangingPunct="1">
              <a:buFont typeface="Arial" panose="020B0604020202020204" pitchFamily="34" charset="0"/>
              <a:buChar char="•"/>
            </a:pPr>
            <a:endParaRPr lang="en-US" sz="2000" dirty="0"/>
          </a:p>
          <a:p>
            <a:pPr marL="382588" indent="-342900" eaLnBrk="1" hangingPunct="1">
              <a:buFont typeface="Arial" panose="020B0604020202020204" pitchFamily="34" charset="0"/>
              <a:buChar char="•"/>
            </a:pPr>
            <a:endParaRPr lang="en-US" sz="2400" dirty="0"/>
          </a:p>
          <a:p>
            <a:pPr eaLnBrk="1" hangingPunct="1"/>
            <a:endParaRPr lang="en-US" sz="2400" dirty="0"/>
          </a:p>
          <a:p>
            <a:pPr eaLnBrk="1" hangingPunct="1"/>
            <a:endParaRPr lang="en-US" sz="2000" b="1" dirty="0"/>
          </a:p>
          <a:p>
            <a:pPr eaLnBrk="1" hangingPunct="1"/>
            <a:endParaRPr lang="en-US" sz="2000" dirty="0"/>
          </a:p>
          <a:p>
            <a:pPr eaLnBrk="1" hangingPunct="1"/>
            <a:endParaRPr lang="en-US" sz="2000" dirty="0"/>
          </a:p>
          <a:p>
            <a:pPr eaLnBrk="1" hangingPunct="1"/>
            <a:endParaRPr lang="en-US" sz="2000" dirty="0"/>
          </a:p>
        </p:txBody>
      </p:sp>
    </p:spTree>
    <p:extLst>
      <p:ext uri="{BB962C8B-B14F-4D97-AF65-F5344CB8AC3E}">
        <p14:creationId xmlns:p14="http://schemas.microsoft.com/office/powerpoint/2010/main" val="11945149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660F219-C443-4195-AF88-0D1B0119283C}"/>
              </a:ext>
            </a:extLst>
          </p:cNvPr>
          <p:cNvSpPr>
            <a:spLocks noGrp="1" noChangeArrowheads="1"/>
          </p:cNvSpPr>
          <p:nvPr>
            <p:ph type="title"/>
          </p:nvPr>
        </p:nvSpPr>
        <p:spPr>
          <a:solidFill>
            <a:schemeClr val="accent1"/>
          </a:solidFill>
        </p:spPr>
        <p:txBody>
          <a:bodyPr/>
          <a:lstStyle/>
          <a:p>
            <a:pPr eaLnBrk="1" hangingPunct="1"/>
            <a:r>
              <a:rPr lang="en-GB" altLang="en-US" sz="4200" dirty="0"/>
              <a:t>Concerns about a member of staff or volunteer</a:t>
            </a:r>
          </a:p>
        </p:txBody>
      </p:sp>
      <p:sp>
        <p:nvSpPr>
          <p:cNvPr id="100355" name="Rectangle 3">
            <a:extLst>
              <a:ext uri="{FF2B5EF4-FFF2-40B4-BE49-F238E27FC236}">
                <a16:creationId xmlns:a16="http://schemas.microsoft.com/office/drawing/2014/main" id="{BB618117-F3D7-465B-AAE3-A89ABA8710AC}"/>
              </a:ext>
            </a:extLst>
          </p:cNvPr>
          <p:cNvSpPr>
            <a:spLocks noGrp="1" noChangeArrowheads="1"/>
          </p:cNvSpPr>
          <p:nvPr>
            <p:ph idx="1"/>
          </p:nvPr>
        </p:nvSpPr>
        <p:spPr>
          <a:xfrm>
            <a:off x="685800" y="1981200"/>
            <a:ext cx="8062664" cy="4495800"/>
          </a:xfrm>
        </p:spPr>
        <p:txBody>
          <a:bodyPr/>
          <a:lstStyle/>
          <a:p>
            <a:pPr eaLnBrk="1" hangingPunct="1">
              <a:defRPr/>
            </a:pPr>
            <a:r>
              <a:rPr lang="en-GB" altLang="en-US" sz="2400" dirty="0"/>
              <a:t>The school’s procedures should be applied when there is an allegation or concern about the conduct of a member of staff or volunteer who may have:</a:t>
            </a:r>
          </a:p>
          <a:p>
            <a:pPr eaLnBrk="1" hangingPunct="1">
              <a:defRPr/>
            </a:pPr>
            <a:endParaRPr lang="en-GB" altLang="en-US" sz="2400" dirty="0"/>
          </a:p>
          <a:p>
            <a:pPr marL="382588" indent="-342900" eaLnBrk="1" hangingPunct="1">
              <a:buFont typeface="Arial" panose="020B0604020202020204" pitchFamily="34" charset="0"/>
              <a:buChar char="•"/>
              <a:defRPr/>
            </a:pPr>
            <a:r>
              <a:rPr lang="en-GB" altLang="en-US" sz="2400" dirty="0"/>
              <a:t>Behaved in a way that has harmed a child, or may have harmed a child</a:t>
            </a:r>
          </a:p>
          <a:p>
            <a:pPr marL="382588" indent="-342900" eaLnBrk="1" hangingPunct="1">
              <a:buFont typeface="Arial" panose="020B0604020202020204" pitchFamily="34" charset="0"/>
              <a:buChar char="•"/>
              <a:defRPr/>
            </a:pPr>
            <a:r>
              <a:rPr lang="en-GB" altLang="en-US" sz="2400" dirty="0"/>
              <a:t>Possibly committed a criminal offence against or related to a child</a:t>
            </a:r>
          </a:p>
          <a:p>
            <a:pPr marL="382588" indent="-342900" eaLnBrk="1" hangingPunct="1">
              <a:buFont typeface="Arial" panose="020B0604020202020204" pitchFamily="34" charset="0"/>
              <a:buChar char="•"/>
              <a:defRPr/>
            </a:pPr>
            <a:r>
              <a:rPr lang="en-GB" altLang="en-US" sz="2400" dirty="0"/>
              <a:t>Behaved towards a child or children in a way that indicates they may pose a risk of harm to children.</a:t>
            </a:r>
          </a:p>
          <a:p>
            <a:pPr marL="0" indent="0" eaLnBrk="1" hangingPunct="1">
              <a:buFont typeface="Arial" panose="020B0604020202020204" pitchFamily="34" charset="0"/>
              <a:buNone/>
              <a:defRPr/>
            </a:pPr>
            <a:r>
              <a:rPr lang="en-GB" b="1" dirty="0"/>
              <a:t> </a:t>
            </a:r>
            <a:endParaRPr lang="en-GB" altLang="en-US" dirty="0"/>
          </a:p>
          <a:p>
            <a:pPr marL="0" indent="0" eaLnBrk="1" hangingPunct="1">
              <a:buFont typeface="Arial" panose="020B0604020202020204" pitchFamily="34" charset="0"/>
              <a:buNone/>
              <a:defRPr/>
            </a:pPr>
            <a:endParaRPr lang="en-GB" altLang="en-US" dirty="0"/>
          </a:p>
        </p:txBody>
      </p:sp>
    </p:spTree>
    <p:extLst>
      <p:ext uri="{BB962C8B-B14F-4D97-AF65-F5344CB8AC3E}">
        <p14:creationId xmlns:p14="http://schemas.microsoft.com/office/powerpoint/2010/main" val="14010486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660F219-C443-4195-AF88-0D1B0119283C}"/>
              </a:ext>
            </a:extLst>
          </p:cNvPr>
          <p:cNvSpPr>
            <a:spLocks noGrp="1" noChangeArrowheads="1"/>
          </p:cNvSpPr>
          <p:nvPr>
            <p:ph type="title"/>
          </p:nvPr>
        </p:nvSpPr>
        <p:spPr>
          <a:solidFill>
            <a:schemeClr val="accent1"/>
          </a:solidFill>
        </p:spPr>
        <p:txBody>
          <a:bodyPr/>
          <a:lstStyle/>
          <a:p>
            <a:pPr eaLnBrk="1" hangingPunct="1"/>
            <a:r>
              <a:rPr lang="en-GB" altLang="en-US" sz="4200" dirty="0"/>
              <a:t>Local Authority Designated Officer (LADO)</a:t>
            </a:r>
          </a:p>
        </p:txBody>
      </p:sp>
      <p:sp>
        <p:nvSpPr>
          <p:cNvPr id="100355" name="Rectangle 3">
            <a:extLst>
              <a:ext uri="{FF2B5EF4-FFF2-40B4-BE49-F238E27FC236}">
                <a16:creationId xmlns:a16="http://schemas.microsoft.com/office/drawing/2014/main" id="{BB618117-F3D7-465B-AAE3-A89ABA8710AC}"/>
              </a:ext>
            </a:extLst>
          </p:cNvPr>
          <p:cNvSpPr>
            <a:spLocks noGrp="1" noChangeArrowheads="1"/>
          </p:cNvSpPr>
          <p:nvPr>
            <p:ph idx="1"/>
          </p:nvPr>
        </p:nvSpPr>
        <p:spPr>
          <a:xfrm>
            <a:off x="685800" y="1981200"/>
            <a:ext cx="8062664" cy="4495800"/>
          </a:xfrm>
        </p:spPr>
        <p:txBody>
          <a:bodyPr/>
          <a:lstStyle/>
          <a:p>
            <a:r>
              <a:rPr lang="en-GB" sz="2000" kern="1200" dirty="0">
                <a:latin typeface="Arial" charset="0"/>
              </a:rPr>
              <a:t>From 1</a:t>
            </a:r>
            <a:r>
              <a:rPr lang="en-GB" sz="2000" kern="1200" baseline="30000" dirty="0">
                <a:latin typeface="Arial" charset="0"/>
              </a:rPr>
              <a:t>st</a:t>
            </a:r>
            <a:r>
              <a:rPr lang="en-GB" sz="2000" kern="1200" dirty="0">
                <a:latin typeface="Arial" charset="0"/>
              </a:rPr>
              <a:t> April 2020 LADO Child Protection Managers will not be providing telephone advice and will expect referrers to have reviewed the procedures and make a </a:t>
            </a:r>
            <a:r>
              <a:rPr lang="en-GB" sz="2000" kern="1200" dirty="0">
                <a:latin typeface="Arial" charset="0"/>
                <a:hlinkClick r:id="rId3"/>
              </a:rPr>
              <a:t>written referral</a:t>
            </a:r>
            <a:r>
              <a:rPr lang="en-GB" sz="2000" kern="1200" dirty="0">
                <a:latin typeface="Arial" charset="0"/>
              </a:rPr>
              <a:t> to the LADO if they assess that there has been an allegation of harm to a child by an adult in a position of trust. </a:t>
            </a:r>
          </a:p>
          <a:p>
            <a:r>
              <a:rPr lang="en-GB" sz="2000" kern="1200" dirty="0">
                <a:latin typeface="Arial" charset="0"/>
              </a:rPr>
              <a:t>After this time there will be routine follow up discussions with the referrer to ensure that the best course of action is put in place to respond to the concern in line with safeguarding  and LADO procedures.</a:t>
            </a:r>
          </a:p>
          <a:p>
            <a:pPr eaLnBrk="1" hangingPunct="1">
              <a:defRPr/>
            </a:pPr>
            <a:r>
              <a:rPr lang="en-US" sz="2000" dirty="0"/>
              <a:t>Derby:         </a:t>
            </a:r>
            <a:r>
              <a:rPr lang="en-US" sz="2000" dirty="0">
                <a:hlinkClick r:id="rId4"/>
              </a:rPr>
              <a:t>cypsafeguarding@derby.gov.uk</a:t>
            </a:r>
            <a:r>
              <a:rPr lang="en-US" sz="2000" dirty="0"/>
              <a:t> </a:t>
            </a:r>
          </a:p>
          <a:p>
            <a:pPr eaLnBrk="1" hangingPunct="1">
              <a:defRPr/>
            </a:pPr>
            <a:r>
              <a:rPr lang="en-US" sz="2000" dirty="0"/>
              <a:t>Derbyshire: </a:t>
            </a:r>
            <a:r>
              <a:rPr lang="en-US" sz="2000" dirty="0">
                <a:hlinkClick r:id="rId5"/>
              </a:rPr>
              <a:t>professional.allegations@derbyshire.gov.uk</a:t>
            </a:r>
            <a:r>
              <a:rPr lang="en-US" sz="2000" dirty="0"/>
              <a:t>. </a:t>
            </a:r>
            <a:endParaRPr lang="en-GB" altLang="en-US" sz="2000" b="1" dirty="0"/>
          </a:p>
          <a:p>
            <a:pPr eaLnBrk="1" hangingPunct="1">
              <a:defRPr/>
            </a:pPr>
            <a:r>
              <a:rPr lang="en-GB" altLang="en-US" sz="2000" b="1" dirty="0"/>
              <a:t>Derby City</a:t>
            </a:r>
            <a:r>
              <a:rPr lang="en-GB" altLang="en-US" sz="2000" dirty="0"/>
              <a:t>: 01332 642376</a:t>
            </a:r>
          </a:p>
          <a:p>
            <a:pPr eaLnBrk="1" hangingPunct="1">
              <a:defRPr/>
            </a:pPr>
            <a:r>
              <a:rPr lang="en-GB" altLang="en-US" sz="2000" b="1" dirty="0"/>
              <a:t>Derbyshire</a:t>
            </a:r>
            <a:r>
              <a:rPr lang="en-GB" altLang="en-US" sz="2000" dirty="0"/>
              <a:t>: 01629 533190</a:t>
            </a:r>
          </a:p>
          <a:p>
            <a:pPr marL="0" indent="0" eaLnBrk="1" hangingPunct="1">
              <a:buFont typeface="Arial" panose="020B0604020202020204" pitchFamily="34" charset="0"/>
              <a:buNone/>
              <a:defRPr/>
            </a:pPr>
            <a:r>
              <a:rPr lang="en-GB" sz="2600" b="1" dirty="0"/>
              <a:t> </a:t>
            </a:r>
            <a:endParaRPr lang="en-GB" altLang="en-US" sz="2600" dirty="0"/>
          </a:p>
          <a:p>
            <a:pPr marL="0" indent="0" eaLnBrk="1" hangingPunct="1">
              <a:buFont typeface="Arial" panose="020B0604020202020204" pitchFamily="34" charset="0"/>
              <a:buNone/>
              <a:defRPr/>
            </a:pPr>
            <a:endParaRPr lang="en-GB" altLang="en-US" dirty="0"/>
          </a:p>
        </p:txBody>
      </p:sp>
    </p:spTree>
    <p:extLst>
      <p:ext uri="{BB962C8B-B14F-4D97-AF65-F5344CB8AC3E}">
        <p14:creationId xmlns:p14="http://schemas.microsoft.com/office/powerpoint/2010/main" val="37070371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DC311A37-0089-4C55-8C69-B1DA03680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9050338"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50585CA-0351-4B10-B42F-244CBAA4852C}"/>
              </a:ext>
            </a:extLst>
          </p:cNvPr>
          <p:cNvSpPr>
            <a:spLocks noGrp="1"/>
          </p:cNvSpPr>
          <p:nvPr>
            <p:ph type="title"/>
          </p:nvPr>
        </p:nvSpPr>
        <p:spPr/>
        <p:txBody>
          <a:bodyPr/>
          <a:lstStyle/>
          <a:p>
            <a:r>
              <a:rPr lang="en-GB" dirty="0"/>
              <a:t>What is expected of us?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7C2D329C-347B-4080-A95B-3728F18FA491}"/>
              </a:ext>
            </a:extLst>
          </p:cNvPr>
          <p:cNvSpPr>
            <a:spLocks noGrp="1"/>
          </p:cNvSpPr>
          <p:nvPr>
            <p:ph type="title"/>
          </p:nvPr>
        </p:nvSpPr>
        <p:spPr>
          <a:xfrm>
            <a:off x="3175" y="0"/>
            <a:ext cx="7089105" cy="1364432"/>
          </a:xfrm>
        </p:spPr>
        <p:txBody>
          <a:bodyPr/>
          <a:lstStyle/>
          <a:p>
            <a:br>
              <a:rPr lang="en-GB" altLang="en-US" sz="1800" dirty="0"/>
            </a:br>
            <a:r>
              <a:rPr lang="en-GB" altLang="en-US" sz="1800" dirty="0"/>
              <a:t> </a:t>
            </a:r>
            <a:r>
              <a:rPr lang="en-GB" altLang="en-US" sz="1800" b="1" dirty="0"/>
              <a:t>Derby City and Derbyshire Threshold Document </a:t>
            </a:r>
            <a:br>
              <a:rPr lang="en-GB" altLang="en-US" sz="1800" dirty="0"/>
            </a:br>
            <a:r>
              <a:rPr lang="en-GB" altLang="en-US" sz="1800" b="1" dirty="0"/>
              <a:t>Providing effective multi-agency support </a:t>
            </a:r>
            <a:br>
              <a:rPr lang="en-GB" altLang="en-US" sz="1800" dirty="0"/>
            </a:br>
            <a:r>
              <a:rPr lang="en-GB" altLang="en-US" sz="1800" b="1" dirty="0"/>
              <a:t>December 2019 – Derby City</a:t>
            </a:r>
            <a:endParaRPr lang="en-GB" altLang="en-US" sz="1800" dirty="0"/>
          </a:p>
        </p:txBody>
      </p:sp>
      <p:pic>
        <p:nvPicPr>
          <p:cNvPr id="4" name="Content Placeholder 3" descr="A screenshot of a social media post&#10;&#10;Description automatically generated">
            <a:extLst>
              <a:ext uri="{FF2B5EF4-FFF2-40B4-BE49-F238E27FC236}">
                <a16:creationId xmlns:a16="http://schemas.microsoft.com/office/drawing/2014/main" id="{B7DE21E7-6B52-4401-9421-35FD72CD58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12776"/>
            <a:ext cx="7429372" cy="5184576"/>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49E7579-5D91-46C2-A99D-019C31DD6239}"/>
              </a:ext>
            </a:extLst>
          </p:cNvPr>
          <p:cNvSpPr>
            <a:spLocks noGrp="1"/>
          </p:cNvSpPr>
          <p:nvPr>
            <p:ph type="title"/>
          </p:nvPr>
        </p:nvSpPr>
        <p:spPr/>
        <p:txBody>
          <a:bodyPr/>
          <a:lstStyle/>
          <a:p>
            <a:br>
              <a:rPr lang="en-GB" altLang="en-US" sz="1800" dirty="0"/>
            </a:br>
            <a:r>
              <a:rPr lang="en-GB" altLang="en-US" sz="1800" dirty="0"/>
              <a:t> </a:t>
            </a:r>
            <a:r>
              <a:rPr lang="en-GB" altLang="en-US" sz="1800" b="1" dirty="0"/>
              <a:t>Derby City and Derbyshire Threshold Document </a:t>
            </a:r>
            <a:br>
              <a:rPr lang="en-GB" altLang="en-US" sz="1800" dirty="0"/>
            </a:br>
            <a:r>
              <a:rPr lang="en-GB" altLang="en-US" sz="1800" b="1" dirty="0"/>
              <a:t>Providing effective multi-agency support </a:t>
            </a:r>
            <a:br>
              <a:rPr lang="en-GB" altLang="en-US" sz="1800" dirty="0"/>
            </a:br>
            <a:r>
              <a:rPr lang="en-GB" altLang="en-US" sz="1800" b="1" dirty="0"/>
              <a:t>December 2019 - Derbyshire</a:t>
            </a:r>
          </a:p>
        </p:txBody>
      </p:sp>
      <p:pic>
        <p:nvPicPr>
          <p:cNvPr id="4" name="Content Placeholder 3" descr="A screenshot of a social media post&#10;&#10;Description automatically generated">
            <a:extLst>
              <a:ext uri="{FF2B5EF4-FFF2-40B4-BE49-F238E27FC236}">
                <a16:creationId xmlns:a16="http://schemas.microsoft.com/office/drawing/2014/main" id="{B8767085-ADFF-4DA7-801D-72FE5FF3B9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700808"/>
            <a:ext cx="6984776" cy="4885456"/>
          </a:xfr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E48DDE2-2D15-4058-9640-11051759499D}"/>
              </a:ext>
            </a:extLst>
          </p:cNvPr>
          <p:cNvSpPr>
            <a:spLocks noGrp="1"/>
          </p:cNvSpPr>
          <p:nvPr>
            <p:ph type="title"/>
          </p:nvPr>
        </p:nvSpPr>
        <p:spPr>
          <a:solidFill>
            <a:schemeClr val="accent1"/>
          </a:solidFill>
          <a:ln w="3175">
            <a:solidFill>
              <a:srgbClr val="000000"/>
            </a:solidFill>
            <a:miter lim="800000"/>
            <a:headEnd/>
            <a:tailEnd/>
          </a:ln>
        </p:spPr>
        <p:txBody>
          <a:bodyPr lIns="91440" tIns="45720" bIns="45720" anchor="t"/>
          <a:lstStyle/>
          <a:p>
            <a:r>
              <a:rPr lang="en-GB" altLang="en-US" b="1" dirty="0">
                <a:latin typeface="Calibri" panose="020F0502020204030204" pitchFamily="34" charset="0"/>
              </a:rPr>
              <a:t>   </a:t>
            </a:r>
            <a:br>
              <a:rPr lang="en-GB" altLang="en-US" b="1" dirty="0">
                <a:latin typeface="Calibri" panose="020F0502020204030204" pitchFamily="34" charset="0"/>
              </a:rPr>
            </a:br>
            <a:r>
              <a:rPr lang="en-GB" altLang="en-US" b="1" dirty="0"/>
              <a:t>Information Sharing</a:t>
            </a:r>
            <a:br>
              <a:rPr lang="en-GB" altLang="en-US" sz="3600" b="1" dirty="0">
                <a:latin typeface="Verdana" panose="020B0604030504040204" pitchFamily="34" charset="0"/>
              </a:rPr>
            </a:br>
            <a:br>
              <a:rPr lang="en-GB" altLang="en-US" sz="3600" b="1" dirty="0">
                <a:latin typeface="Verdana" panose="020B0604030504040204" pitchFamily="34" charset="0"/>
              </a:rPr>
            </a:br>
            <a:endParaRPr lang="en-GB" altLang="en-US" sz="2400" dirty="0">
              <a:latin typeface="Calibri" panose="020F0502020204030204" pitchFamily="34" charset="0"/>
            </a:endParaRPr>
          </a:p>
        </p:txBody>
      </p:sp>
      <p:sp>
        <p:nvSpPr>
          <p:cNvPr id="2" name="Content Placeholder 1">
            <a:extLst>
              <a:ext uri="{FF2B5EF4-FFF2-40B4-BE49-F238E27FC236}">
                <a16:creationId xmlns:a16="http://schemas.microsoft.com/office/drawing/2014/main" id="{3E9C9E62-BBDD-49DA-AE9D-B60D8ADDEBDB}"/>
              </a:ext>
            </a:extLst>
          </p:cNvPr>
          <p:cNvSpPr>
            <a:spLocks noGrp="1"/>
          </p:cNvSpPr>
          <p:nvPr>
            <p:ph idx="1"/>
          </p:nvPr>
        </p:nvSpPr>
        <p:spPr>
          <a:xfrm>
            <a:off x="637344" y="1772816"/>
            <a:ext cx="7772400" cy="4495800"/>
          </a:xfrm>
        </p:spPr>
        <p:txBody>
          <a:bodyPr/>
          <a:lstStyle/>
          <a:p>
            <a:pPr fontAlgn="auto">
              <a:spcAft>
                <a:spcPts val="0"/>
              </a:spcAft>
              <a:defRPr/>
            </a:pPr>
            <a:r>
              <a:rPr lang="en-GB" sz="2400" dirty="0"/>
              <a:t>Effective information sharing underpins integrated working and is a vital element of both early intervention and safeguarding.</a:t>
            </a:r>
          </a:p>
          <a:p>
            <a:pPr fontAlgn="auto">
              <a:spcAft>
                <a:spcPts val="0"/>
              </a:spcAft>
              <a:defRPr/>
            </a:pPr>
            <a:r>
              <a:rPr lang="en-GB" sz="2400" dirty="0"/>
              <a:t>Wherever possible, practitioners should seek consent and be open and honest with the child and family from the outset as to why, what, how and with whom, their information will be shared</a:t>
            </a:r>
          </a:p>
          <a:p>
            <a:pPr fontAlgn="auto">
              <a:spcAft>
                <a:spcPts val="0"/>
              </a:spcAft>
              <a:defRPr/>
            </a:pPr>
            <a:r>
              <a:rPr lang="en-GB" sz="2400" dirty="0"/>
              <a:t>Consent to share must be explicit and freely given</a:t>
            </a:r>
          </a:p>
          <a:p>
            <a:pPr fontAlgn="auto">
              <a:spcAft>
                <a:spcPts val="0"/>
              </a:spcAft>
              <a:defRPr/>
            </a:pPr>
            <a:r>
              <a:rPr lang="en-GB" sz="2400" dirty="0"/>
              <a:t>In some circumstances it is not appropriate to seek consent. </a:t>
            </a:r>
          </a:p>
          <a:p>
            <a:r>
              <a:rPr lang="en-GB" sz="2400" dirty="0"/>
              <a:t>Please refer to </a:t>
            </a:r>
            <a:r>
              <a:rPr lang="en-GB" sz="2400" dirty="0">
                <a:hlinkClick r:id="rId3"/>
              </a:rPr>
              <a:t>local</a:t>
            </a:r>
            <a:r>
              <a:rPr lang="en-GB" sz="2400" dirty="0"/>
              <a:t> and </a:t>
            </a:r>
            <a:r>
              <a:rPr lang="en-GB" sz="2400" dirty="0">
                <a:hlinkClick r:id="rId4"/>
              </a:rPr>
              <a:t>national</a:t>
            </a:r>
            <a:r>
              <a:rPr lang="en-GB" sz="2400" dirty="0"/>
              <a:t> guidance.</a:t>
            </a:r>
          </a:p>
        </p:txBody>
      </p:sp>
      <p:pic>
        <p:nvPicPr>
          <p:cNvPr id="89092" name="Picture 1">
            <a:extLst>
              <a:ext uri="{FF2B5EF4-FFF2-40B4-BE49-F238E27FC236}">
                <a16:creationId xmlns:a16="http://schemas.microsoft.com/office/drawing/2014/main" id="{0A41BA92-7934-4029-9B72-FA2FAA959278}"/>
              </a:ext>
            </a:extLst>
          </p:cNvPr>
          <p:cNvPicPr>
            <a:picLocks noChangeAspect="1"/>
          </p:cNvPicPr>
          <p:nvPr/>
        </p:nvPicPr>
        <p:blipFill rotWithShape="1">
          <a:blip r:embed="rId5">
            <a:extLst>
              <a:ext uri="{28A0092B-C50C-407E-A947-70E740481C1C}">
                <a14:useLocalDpi xmlns:a14="http://schemas.microsoft.com/office/drawing/2010/main" val="0"/>
              </a:ext>
            </a:extLst>
          </a:blip>
          <a:srcRect l="11356" t="7819" r="9154" b="6467"/>
          <a:stretch/>
        </p:blipFill>
        <p:spPr bwMode="auto">
          <a:xfrm>
            <a:off x="7620000" y="4326532"/>
            <a:ext cx="1512169" cy="17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6070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5D56689-675D-40CB-87D5-392A985B61D7}"/>
              </a:ext>
            </a:extLst>
          </p:cNvPr>
          <p:cNvSpPr>
            <a:spLocks noGrp="1"/>
          </p:cNvSpPr>
          <p:nvPr>
            <p:ph type="title"/>
          </p:nvPr>
        </p:nvSpPr>
        <p:spPr>
          <a:xfrm>
            <a:off x="11654" y="0"/>
            <a:ext cx="7444834" cy="908050"/>
          </a:xfrm>
        </p:spPr>
        <p:txBody>
          <a:bodyPr/>
          <a:lstStyle/>
          <a:p>
            <a:r>
              <a:rPr lang="en-GB" altLang="en-US" sz="2800" b="1" dirty="0"/>
              <a:t>When and how to share information </a:t>
            </a:r>
          </a:p>
        </p:txBody>
      </p:sp>
      <p:pic>
        <p:nvPicPr>
          <p:cNvPr id="90115" name="Picture 4">
            <a:extLst>
              <a:ext uri="{FF2B5EF4-FFF2-40B4-BE49-F238E27FC236}">
                <a16:creationId xmlns:a16="http://schemas.microsoft.com/office/drawing/2014/main" id="{5E77C6B8-85AB-4398-9CDA-0081AF2E3B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 y="908051"/>
            <a:ext cx="7478713" cy="56893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901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B5AE1FC-BBBA-40DF-A5FA-BA791D8C40A8}"/>
              </a:ext>
            </a:extLst>
          </p:cNvPr>
          <p:cNvSpPr>
            <a:spLocks noGrp="1" noChangeArrowheads="1"/>
          </p:cNvSpPr>
          <p:nvPr>
            <p:ph type="title"/>
          </p:nvPr>
        </p:nvSpPr>
        <p:spPr>
          <a:solidFill>
            <a:schemeClr val="accent1"/>
          </a:solidFill>
        </p:spPr>
        <p:txBody>
          <a:bodyPr/>
          <a:lstStyle/>
          <a:p>
            <a:pPr indent="0" eaLnBrk="1" hangingPunct="1"/>
            <a:r>
              <a:rPr lang="en-GB" altLang="en-US" dirty="0"/>
              <a:t>Please remember…</a:t>
            </a:r>
          </a:p>
        </p:txBody>
      </p:sp>
      <p:sp>
        <p:nvSpPr>
          <p:cNvPr id="95235" name="Rectangle 3">
            <a:extLst>
              <a:ext uri="{FF2B5EF4-FFF2-40B4-BE49-F238E27FC236}">
                <a16:creationId xmlns:a16="http://schemas.microsoft.com/office/drawing/2014/main" id="{81CD57B5-2E2B-480B-9617-45E3868C9066}"/>
              </a:ext>
            </a:extLst>
          </p:cNvPr>
          <p:cNvSpPr>
            <a:spLocks noGrp="1" noChangeArrowheads="1"/>
          </p:cNvSpPr>
          <p:nvPr>
            <p:ph idx="1"/>
          </p:nvPr>
        </p:nvSpPr>
        <p:spPr>
          <a:ln>
            <a:noFill/>
          </a:ln>
        </p:spPr>
        <p:txBody>
          <a:bodyPr/>
          <a:lstStyle/>
          <a:p>
            <a:pPr algn="ctr" eaLnBrk="1" hangingPunct="1"/>
            <a:endParaRPr lang="en-GB" altLang="en-US" dirty="0"/>
          </a:p>
          <a:p>
            <a:pPr algn="ctr" eaLnBrk="1" hangingPunct="1"/>
            <a:endParaRPr lang="en-GB" altLang="en-US" dirty="0"/>
          </a:p>
          <a:p>
            <a:pPr algn="ctr" eaLnBrk="1" hangingPunct="1"/>
            <a:r>
              <a:rPr lang="en-GB" altLang="en-US" sz="3200" dirty="0"/>
              <a:t>No one has ever been prosecuted for sharing too much information when safeguarding is the issue</a:t>
            </a:r>
          </a:p>
        </p:txBody>
      </p:sp>
    </p:spTree>
    <p:extLst>
      <p:ext uri="{BB962C8B-B14F-4D97-AF65-F5344CB8AC3E}">
        <p14:creationId xmlns:p14="http://schemas.microsoft.com/office/powerpoint/2010/main" val="19007700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DE231B3F-8DC8-4A66-BD79-3462D1DC0DFA}"/>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A7</a:t>
            </a:r>
          </a:p>
        </p:txBody>
      </p:sp>
      <p:sp>
        <p:nvSpPr>
          <p:cNvPr id="71683" name="Rectangle 4">
            <a:extLst>
              <a:ext uri="{FF2B5EF4-FFF2-40B4-BE49-F238E27FC236}">
                <a16:creationId xmlns:a16="http://schemas.microsoft.com/office/drawing/2014/main" id="{00DC2185-B16F-4A72-9108-B3B6A74D2F65}"/>
              </a:ext>
            </a:extLst>
          </p:cNvPr>
          <p:cNvSpPr>
            <a:spLocks noGrp="1" noChangeArrowheads="1"/>
          </p:cNvSpPr>
          <p:nvPr>
            <p:ph type="title"/>
          </p:nvPr>
        </p:nvSpPr>
        <p:spPr>
          <a:solidFill>
            <a:schemeClr val="accent1"/>
          </a:solidFill>
          <a:ln w="3175">
            <a:solidFill>
              <a:schemeClr val="tx1"/>
            </a:solidFill>
            <a:miter lim="800000"/>
            <a:headEnd/>
            <a:tailEnd/>
          </a:ln>
        </p:spPr>
        <p:txBody>
          <a:bodyPr rIns="39688"/>
          <a:lstStyle/>
          <a:p>
            <a:pPr indent="0" eaLnBrk="1" hangingPunct="1"/>
            <a:r>
              <a:rPr lang="en-US" altLang="en-US" sz="4000" b="1" dirty="0"/>
              <a:t>Assessment Tools to support referrals  </a:t>
            </a:r>
          </a:p>
        </p:txBody>
      </p:sp>
      <p:sp>
        <p:nvSpPr>
          <p:cNvPr id="71684" name="Rectangle 5">
            <a:extLst>
              <a:ext uri="{FF2B5EF4-FFF2-40B4-BE49-F238E27FC236}">
                <a16:creationId xmlns:a16="http://schemas.microsoft.com/office/drawing/2014/main" id="{A38AE30E-D08C-4DFD-AF61-06290E90E812}"/>
              </a:ext>
            </a:extLst>
          </p:cNvPr>
          <p:cNvSpPr>
            <a:spLocks noGrp="1" noChangeArrowheads="1"/>
          </p:cNvSpPr>
          <p:nvPr>
            <p:ph idx="1"/>
          </p:nvPr>
        </p:nvSpPr>
        <p:spPr/>
        <p:txBody>
          <a:bodyPr rIns="132080"/>
          <a:lstStyle/>
          <a:p>
            <a:pPr eaLnBrk="1" hangingPunct="1">
              <a:lnSpc>
                <a:spcPct val="90000"/>
              </a:lnSpc>
            </a:pPr>
            <a:r>
              <a:rPr lang="en-US" altLang="en-US" sz="2400" dirty="0">
                <a:hlinkClick r:id="rId3"/>
              </a:rPr>
              <a:t>Assessment Tools</a:t>
            </a:r>
            <a:r>
              <a:rPr lang="en-US" altLang="en-US" sz="2400" dirty="0"/>
              <a:t> support staff in providing supporting evidence to meet thresholds when making referrals.</a:t>
            </a:r>
          </a:p>
          <a:p>
            <a:pPr eaLnBrk="1" hangingPunct="1">
              <a:lnSpc>
                <a:spcPct val="90000"/>
              </a:lnSpc>
            </a:pPr>
            <a:endParaRPr lang="en-US" altLang="en-US" sz="2400" dirty="0"/>
          </a:p>
          <a:p>
            <a:pPr marL="382588" indent="-342900" eaLnBrk="1" hangingPunct="1">
              <a:lnSpc>
                <a:spcPct val="90000"/>
              </a:lnSpc>
              <a:buFont typeface="Arial" panose="020B0604020202020204" pitchFamily="34" charset="0"/>
              <a:buChar char="•"/>
            </a:pPr>
            <a:r>
              <a:rPr lang="en-US" altLang="en-US" sz="2400" dirty="0"/>
              <a:t>Neglect and Graded Care Profile</a:t>
            </a:r>
          </a:p>
          <a:p>
            <a:pPr marL="382588" indent="-342900" eaLnBrk="1" hangingPunct="1">
              <a:lnSpc>
                <a:spcPct val="90000"/>
              </a:lnSpc>
              <a:buFont typeface="Arial" panose="020B0604020202020204" pitchFamily="34" charset="0"/>
              <a:buChar char="•"/>
            </a:pPr>
            <a:r>
              <a:rPr lang="en-US" altLang="en-US" sz="2400" dirty="0"/>
              <a:t>Derby and Derbyshire CRE Risk Assessment Toolkit</a:t>
            </a:r>
          </a:p>
          <a:p>
            <a:pPr marL="382588" indent="-342900" eaLnBrk="1" hangingPunct="1">
              <a:lnSpc>
                <a:spcPct val="90000"/>
              </a:lnSpc>
              <a:buFont typeface="Arial" panose="020B0604020202020204" pitchFamily="34" charset="0"/>
              <a:buChar char="•"/>
            </a:pPr>
            <a:r>
              <a:rPr lang="en-US" altLang="en-US" sz="2400" dirty="0"/>
              <a:t>DASH Risk Identification Checklist</a:t>
            </a:r>
          </a:p>
          <a:p>
            <a:pPr marL="382588" indent="-342900" eaLnBrk="1" hangingPunct="1">
              <a:lnSpc>
                <a:spcPct val="90000"/>
              </a:lnSpc>
              <a:buFont typeface="Arial" panose="020B0604020202020204" pitchFamily="34" charset="0"/>
              <a:buChar char="•"/>
            </a:pPr>
            <a:r>
              <a:rPr lang="en-US" altLang="en-US" sz="2400" dirty="0"/>
              <a:t>Domestic Violence Risk Identification Matrix (DVRIM)</a:t>
            </a:r>
          </a:p>
          <a:p>
            <a:pPr marL="382588" indent="-342900" eaLnBrk="1" hangingPunct="1">
              <a:lnSpc>
                <a:spcPct val="90000"/>
              </a:lnSpc>
              <a:buFont typeface="Arial" panose="020B0604020202020204" pitchFamily="34" charset="0"/>
              <a:buChar char="•"/>
            </a:pPr>
            <a:r>
              <a:rPr lang="en-US" altLang="en-US" sz="2400" dirty="0">
                <a:hlinkClick r:id="rId4"/>
              </a:rPr>
              <a:t>Brook Sexual </a:t>
            </a:r>
            <a:r>
              <a:rPr lang="en-US" altLang="en-US" sz="2400" dirty="0" err="1">
                <a:hlinkClick r:id="rId4"/>
              </a:rPr>
              <a:t>Behaviours</a:t>
            </a:r>
            <a:r>
              <a:rPr lang="en-US" altLang="en-US" sz="2400" dirty="0">
                <a:hlinkClick r:id="rId4"/>
              </a:rPr>
              <a:t> Traffic Light Tool</a:t>
            </a:r>
            <a:endParaRPr lang="en-US" altLang="en-US" sz="2400" dirty="0"/>
          </a:p>
          <a:p>
            <a:pPr eaLnBrk="1" hangingPunct="1">
              <a:lnSpc>
                <a:spcPct val="90000"/>
              </a:lnSpc>
            </a:pPr>
            <a:endParaRPr lang="en-US" altLang="en-US" sz="2400" dirty="0"/>
          </a:p>
        </p:txBody>
      </p:sp>
    </p:spTree>
    <p:extLst>
      <p:ext uri="{BB962C8B-B14F-4D97-AF65-F5344CB8AC3E}">
        <p14:creationId xmlns:p14="http://schemas.microsoft.com/office/powerpoint/2010/main" val="16826256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a:extLst>
              <a:ext uri="{FF2B5EF4-FFF2-40B4-BE49-F238E27FC236}">
                <a16:creationId xmlns:a16="http://schemas.microsoft.com/office/drawing/2014/main" id="{82C54BDB-B786-426A-8F23-7A162D2C9B73}"/>
              </a:ext>
            </a:extLst>
          </p:cNvPr>
          <p:cNvSpPr>
            <a:spLocks noGrp="1" noChangeArrowheads="1"/>
          </p:cNvSpPr>
          <p:nvPr>
            <p:ph type="title"/>
          </p:nvPr>
        </p:nvSpPr>
        <p:spPr/>
        <p:txBody>
          <a:bodyPr/>
          <a:lstStyle/>
          <a:p>
            <a:r>
              <a:rPr lang="en-US" altLang="en-US" dirty="0"/>
              <a:t>Covid-19: Interim Period</a:t>
            </a:r>
          </a:p>
        </p:txBody>
      </p:sp>
      <p:sp>
        <p:nvSpPr>
          <p:cNvPr id="8196" name="Rectangle 5">
            <a:extLst>
              <a:ext uri="{FF2B5EF4-FFF2-40B4-BE49-F238E27FC236}">
                <a16:creationId xmlns:a16="http://schemas.microsoft.com/office/drawing/2014/main" id="{B1AB2646-4AED-403C-B8BF-4A06309B18EB}"/>
              </a:ext>
            </a:extLst>
          </p:cNvPr>
          <p:cNvSpPr>
            <a:spLocks noGrp="1" noChangeArrowheads="1"/>
          </p:cNvSpPr>
          <p:nvPr>
            <p:ph idx="1"/>
          </p:nvPr>
        </p:nvSpPr>
        <p:spPr/>
        <p:txBody>
          <a:bodyPr/>
          <a:lstStyle/>
          <a:p>
            <a:pPr algn="just">
              <a:spcBef>
                <a:spcPts val="300"/>
              </a:spcBef>
              <a:spcAft>
                <a:spcPts val="300"/>
              </a:spcAft>
            </a:pPr>
            <a:r>
              <a:rPr lang="en-US" altLang="en-US" sz="2000" dirty="0"/>
              <a:t>These slides are for use by schools during Covid-19. They do not replace the requirement for staff to complete the Introduction to Safeguarding e-learning course (which is currently being updated) or Everybody’s Business (Level 3) for designated safeguarding leads and their deputies. </a:t>
            </a:r>
          </a:p>
          <a:p>
            <a:pPr algn="just">
              <a:spcBef>
                <a:spcPts val="300"/>
              </a:spcBef>
              <a:spcAft>
                <a:spcPts val="300"/>
              </a:spcAft>
            </a:pPr>
            <a:r>
              <a:rPr lang="en-US" altLang="en-US" sz="2000" dirty="0"/>
              <a:t>Please ensure you refer to the </a:t>
            </a:r>
            <a:r>
              <a:rPr lang="en-US" altLang="en-US" sz="2000" dirty="0">
                <a:solidFill>
                  <a:schemeClr val="accent1">
                    <a:lumMod val="50000"/>
                  </a:schemeClr>
                </a:solidFill>
                <a:hlinkClick r:id="rId3">
                  <a:extLst>
                    <a:ext uri="{A12FA001-AC4F-418D-AE19-62706E023703}">
                      <ahyp:hlinkClr xmlns:ahyp="http://schemas.microsoft.com/office/drawing/2018/hyperlinkcolor" val="tx"/>
                    </a:ext>
                  </a:extLst>
                </a:hlinkClick>
              </a:rPr>
              <a:t>government guidance</a:t>
            </a:r>
            <a:r>
              <a:rPr lang="en-US" altLang="en-US" sz="2000" dirty="0">
                <a:solidFill>
                  <a:schemeClr val="accent1">
                    <a:lumMod val="50000"/>
                  </a:schemeClr>
                </a:solidFill>
              </a:rPr>
              <a:t> </a:t>
            </a:r>
            <a:r>
              <a:rPr lang="en-US" altLang="en-US" sz="2000" dirty="0"/>
              <a:t>issued to schools alongside these slides.</a:t>
            </a:r>
          </a:p>
          <a:p>
            <a:pPr algn="just">
              <a:spcBef>
                <a:spcPts val="300"/>
              </a:spcBef>
              <a:spcAft>
                <a:spcPts val="300"/>
              </a:spcAft>
            </a:pPr>
            <a:r>
              <a:rPr lang="en-GB" sz="2000" dirty="0"/>
              <a:t>Schools and colleges should continue to have regard to Keeping Children Safe in Education (2019) and Working Together to Safeguard Children (2018).</a:t>
            </a:r>
          </a:p>
          <a:p>
            <a:pPr algn="just">
              <a:spcBef>
                <a:spcPts val="300"/>
              </a:spcBef>
              <a:spcAft>
                <a:spcPts val="300"/>
              </a:spcAft>
            </a:pPr>
            <a:endParaRPr lang="en-US" altLang="en-US" sz="2400" dirty="0"/>
          </a:p>
          <a:p>
            <a:pPr algn="just">
              <a:spcBef>
                <a:spcPts val="300"/>
              </a:spcBef>
              <a:spcAft>
                <a:spcPts val="300"/>
              </a:spcAft>
            </a:pPr>
            <a:endParaRPr lang="en-US" altLang="en-US" sz="24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38BC2620-F20F-43DD-8EED-0ED687B14382}"/>
              </a:ext>
            </a:extLst>
          </p:cNvPr>
          <p:cNvSpPr>
            <a:spLocks noGrp="1"/>
          </p:cNvSpPr>
          <p:nvPr>
            <p:ph type="title"/>
          </p:nvPr>
        </p:nvSpPr>
        <p:spPr>
          <a:solidFill>
            <a:schemeClr val="accent1"/>
          </a:solidFill>
          <a:ln w="12700">
            <a:solidFill>
              <a:schemeClr val="tx1"/>
            </a:solidFill>
            <a:miter lim="800000"/>
            <a:headEnd/>
            <a:tailEnd/>
          </a:ln>
        </p:spPr>
        <p:txBody>
          <a:bodyPr/>
          <a:lstStyle/>
          <a:p>
            <a:r>
              <a:rPr lang="en-GB" altLang="en-US" dirty="0"/>
              <a:t>Referrals (Derby City)</a:t>
            </a:r>
          </a:p>
        </p:txBody>
      </p:sp>
      <p:sp>
        <p:nvSpPr>
          <p:cNvPr id="72707" name="Content Placeholder 2">
            <a:extLst>
              <a:ext uri="{FF2B5EF4-FFF2-40B4-BE49-F238E27FC236}">
                <a16:creationId xmlns:a16="http://schemas.microsoft.com/office/drawing/2014/main" id="{78FE5AB8-E6D8-4876-8463-113824AF7EA0}"/>
              </a:ext>
            </a:extLst>
          </p:cNvPr>
          <p:cNvSpPr>
            <a:spLocks noGrp="1"/>
          </p:cNvSpPr>
          <p:nvPr>
            <p:ph idx="1"/>
          </p:nvPr>
        </p:nvSpPr>
        <p:spPr>
          <a:xfrm>
            <a:off x="359532" y="1700808"/>
            <a:ext cx="8532948" cy="4783832"/>
          </a:xfrm>
        </p:spPr>
        <p:txBody>
          <a:bodyPr/>
          <a:lstStyle/>
          <a:p>
            <a:r>
              <a:rPr lang="en-GB" altLang="en-US" sz="2400" dirty="0"/>
              <a:t>If there is an immediate risk of significant harm, contact the Police on 999.</a:t>
            </a:r>
          </a:p>
          <a:p>
            <a:endParaRPr lang="en-GB" altLang="en-US" sz="2400" dirty="0"/>
          </a:p>
          <a:p>
            <a:pPr eaLnBrk="1" hangingPunct="1">
              <a:spcBef>
                <a:spcPct val="0"/>
              </a:spcBef>
              <a:buSzTx/>
            </a:pPr>
            <a:r>
              <a:rPr lang="en-GB" altLang="en-US" sz="2400" dirty="0"/>
              <a:t>Urgent safeguarding concerns:</a:t>
            </a:r>
          </a:p>
          <a:p>
            <a:pPr eaLnBrk="1" hangingPunct="1">
              <a:spcBef>
                <a:spcPct val="0"/>
              </a:spcBef>
              <a:buSzTx/>
            </a:pPr>
            <a:endParaRPr lang="en-GB" altLang="en-US" sz="2400" dirty="0"/>
          </a:p>
          <a:p>
            <a:pPr eaLnBrk="1" hangingPunct="1">
              <a:spcBef>
                <a:spcPct val="0"/>
              </a:spcBef>
              <a:buSzTx/>
            </a:pPr>
            <a:r>
              <a:rPr lang="en-GB" altLang="en-US" sz="2400" b="1" dirty="0"/>
              <a:t>Derby City:    </a:t>
            </a:r>
            <a:r>
              <a:rPr lang="en-GB" altLang="en-US" sz="2400" dirty="0"/>
              <a:t>01332 641172 opt 1 (Mon to Fri 09:00 – 17:00)</a:t>
            </a:r>
          </a:p>
          <a:p>
            <a:pPr eaLnBrk="1" hangingPunct="1">
              <a:spcBef>
                <a:spcPct val="0"/>
              </a:spcBef>
              <a:buSzTx/>
            </a:pPr>
            <a:r>
              <a:rPr lang="en-GB" altLang="en-US" sz="2400" b="1" dirty="0"/>
              <a:t>Out of hours:</a:t>
            </a:r>
            <a:r>
              <a:rPr lang="en-GB" altLang="en-US" sz="2400" dirty="0"/>
              <a:t> 01332 786968 (Careline)</a:t>
            </a:r>
          </a:p>
          <a:p>
            <a:pPr eaLnBrk="1" hangingPunct="1">
              <a:spcBef>
                <a:spcPct val="0"/>
              </a:spcBef>
              <a:buSzTx/>
            </a:pPr>
            <a:endParaRPr lang="en-GB" altLang="en-US" sz="2400" dirty="0"/>
          </a:p>
          <a:p>
            <a:pPr eaLnBrk="1" hangingPunct="1">
              <a:spcBef>
                <a:spcPct val="0"/>
              </a:spcBef>
              <a:buSzTx/>
            </a:pPr>
            <a:r>
              <a:rPr lang="en-GB" altLang="en-US" sz="2400" dirty="0"/>
              <a:t>All telephone referrals need to be followed up by an Online Referral (24 hours)</a:t>
            </a:r>
            <a:endParaRPr lang="en-GB" altLang="en-US" dirty="0"/>
          </a:p>
          <a:p>
            <a:r>
              <a:rPr lang="en-GB" sz="2400" dirty="0">
                <a:hlinkClick r:id="rId3"/>
              </a:rPr>
              <a:t>https://myaccount.derby.gov.uk/en/service/report_concerns_about_a_child</a:t>
            </a:r>
            <a:endParaRPr lang="en-GB" sz="2400" dirty="0"/>
          </a:p>
          <a:p>
            <a:endParaRPr lang="en-GB" altLang="en-US" sz="24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a:extLst>
              <a:ext uri="{FF2B5EF4-FFF2-40B4-BE49-F238E27FC236}">
                <a16:creationId xmlns:a16="http://schemas.microsoft.com/office/drawing/2014/main" id="{EF39CF1F-7FF6-489A-AC3E-938BF91FD222}"/>
              </a:ext>
            </a:extLst>
          </p:cNvPr>
          <p:cNvSpPr>
            <a:spLocks noGrp="1"/>
          </p:cNvSpPr>
          <p:nvPr>
            <p:ph idx="1"/>
          </p:nvPr>
        </p:nvSpPr>
        <p:spPr>
          <a:xfrm>
            <a:off x="755576" y="1916832"/>
            <a:ext cx="7488832" cy="4408512"/>
          </a:xfrm>
          <a:noFill/>
          <a:ln w="12700">
            <a:solidFill>
              <a:schemeClr val="tx1"/>
            </a:solidFill>
            <a:miter lim="800000"/>
            <a:headEnd/>
            <a:tailEnd/>
          </a:ln>
        </p:spPr>
        <p:txBody>
          <a:bodyPr/>
          <a:lstStyle/>
          <a:p>
            <a:r>
              <a:rPr lang="en-GB" altLang="en-US" sz="2600" dirty="0"/>
              <a:t>For </a:t>
            </a:r>
            <a:r>
              <a:rPr lang="en-GB" altLang="en-US" sz="2600" b="1" dirty="0"/>
              <a:t>Non Urgent Safeguarding Referrals</a:t>
            </a:r>
            <a:r>
              <a:rPr lang="en-GB" altLang="en-US" sz="2600" dirty="0"/>
              <a:t> the Online Referral Form should be used– </a:t>
            </a:r>
            <a:r>
              <a:rPr lang="en-GB" altLang="en-US" sz="2600" b="1" dirty="0"/>
              <a:t>a follow up telephone call is </a:t>
            </a:r>
            <a:r>
              <a:rPr lang="en-GB" altLang="en-US" sz="2600" b="1" u="sng" dirty="0"/>
              <a:t>not</a:t>
            </a:r>
            <a:r>
              <a:rPr lang="en-GB" altLang="en-US" sz="2600" b="1" dirty="0"/>
              <a:t> required</a:t>
            </a:r>
            <a:r>
              <a:rPr lang="en-GB" altLang="en-US" sz="2600" dirty="0"/>
              <a:t> at this stage. </a:t>
            </a:r>
          </a:p>
          <a:p>
            <a:r>
              <a:rPr lang="en-GB" altLang="en-US" sz="2600" dirty="0"/>
              <a:t>If further information is required you will be contacted by a member of the team. If you provide an email address you will receive an automated response acknowledging receipt of your Online Referral, once a decision has been made, you will be sent an automated email advising of the outcome. </a:t>
            </a:r>
          </a:p>
          <a:p>
            <a:endParaRPr lang="en-GB" altLang="en-US" sz="2400" dirty="0"/>
          </a:p>
          <a:p>
            <a:endParaRPr lang="en-GB" altLang="en-US" sz="2400" dirty="0"/>
          </a:p>
        </p:txBody>
      </p:sp>
      <p:sp>
        <p:nvSpPr>
          <p:cNvPr id="3" name="Title 1">
            <a:extLst>
              <a:ext uri="{FF2B5EF4-FFF2-40B4-BE49-F238E27FC236}">
                <a16:creationId xmlns:a16="http://schemas.microsoft.com/office/drawing/2014/main" id="{98EE291D-E8AB-4888-9549-8412E986DCA8}"/>
              </a:ext>
            </a:extLst>
          </p:cNvPr>
          <p:cNvSpPr>
            <a:spLocks noGrp="1"/>
          </p:cNvSpPr>
          <p:nvPr>
            <p:ph type="title"/>
          </p:nvPr>
        </p:nvSpPr>
        <p:spPr>
          <a:xfrm>
            <a:off x="3175" y="0"/>
            <a:ext cx="7089105" cy="1600200"/>
          </a:xfrm>
          <a:solidFill>
            <a:schemeClr val="accent1"/>
          </a:solidFill>
          <a:ln w="12700">
            <a:solidFill>
              <a:schemeClr val="tx1"/>
            </a:solidFill>
            <a:miter lim="800000"/>
            <a:headEnd/>
            <a:tailEnd/>
          </a:ln>
        </p:spPr>
        <p:txBody>
          <a:bodyPr/>
          <a:lstStyle/>
          <a:p>
            <a:r>
              <a:rPr lang="en-GB" altLang="en-US" dirty="0"/>
              <a:t>Referrals (Derby City)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38BC2620-F20F-43DD-8EED-0ED687B14382}"/>
              </a:ext>
            </a:extLst>
          </p:cNvPr>
          <p:cNvSpPr>
            <a:spLocks noGrp="1"/>
          </p:cNvSpPr>
          <p:nvPr>
            <p:ph type="title"/>
          </p:nvPr>
        </p:nvSpPr>
        <p:spPr>
          <a:solidFill>
            <a:schemeClr val="accent1"/>
          </a:solidFill>
          <a:ln w="12700">
            <a:solidFill>
              <a:schemeClr val="tx1"/>
            </a:solidFill>
            <a:miter lim="800000"/>
            <a:headEnd/>
            <a:tailEnd/>
          </a:ln>
        </p:spPr>
        <p:txBody>
          <a:bodyPr/>
          <a:lstStyle/>
          <a:p>
            <a:r>
              <a:rPr lang="en-GB" altLang="en-US" dirty="0"/>
              <a:t>Referrals (Derbyshire)</a:t>
            </a:r>
          </a:p>
        </p:txBody>
      </p:sp>
      <p:sp>
        <p:nvSpPr>
          <p:cNvPr id="72707" name="Content Placeholder 2">
            <a:extLst>
              <a:ext uri="{FF2B5EF4-FFF2-40B4-BE49-F238E27FC236}">
                <a16:creationId xmlns:a16="http://schemas.microsoft.com/office/drawing/2014/main" id="{78FE5AB8-E6D8-4876-8463-113824AF7EA0}"/>
              </a:ext>
            </a:extLst>
          </p:cNvPr>
          <p:cNvSpPr>
            <a:spLocks noGrp="1"/>
          </p:cNvSpPr>
          <p:nvPr>
            <p:ph idx="1"/>
          </p:nvPr>
        </p:nvSpPr>
        <p:spPr>
          <a:xfrm>
            <a:off x="685800" y="1981200"/>
            <a:ext cx="7990656" cy="4495800"/>
          </a:xfrm>
        </p:spPr>
        <p:txBody>
          <a:bodyPr/>
          <a:lstStyle/>
          <a:p>
            <a:r>
              <a:rPr lang="en-GB" altLang="en-US" sz="2400" dirty="0"/>
              <a:t>If there is an immediate risk of significant harm, contact the Police on 999.</a:t>
            </a:r>
          </a:p>
          <a:p>
            <a:endParaRPr lang="en-GB" altLang="en-US" sz="2400" dirty="0"/>
          </a:p>
          <a:p>
            <a:pPr eaLnBrk="1" hangingPunct="1">
              <a:spcBef>
                <a:spcPct val="0"/>
              </a:spcBef>
              <a:buSzTx/>
            </a:pPr>
            <a:r>
              <a:rPr lang="en-GB" altLang="en-US" sz="2400" dirty="0"/>
              <a:t>For all safeguarding concerns:</a:t>
            </a:r>
          </a:p>
          <a:p>
            <a:pPr eaLnBrk="1" hangingPunct="1">
              <a:spcBef>
                <a:spcPct val="0"/>
              </a:spcBef>
              <a:buSzTx/>
            </a:pPr>
            <a:endParaRPr lang="en-GB" altLang="en-US" sz="2400" dirty="0"/>
          </a:p>
          <a:p>
            <a:pPr eaLnBrk="1" hangingPunct="1">
              <a:spcBef>
                <a:spcPct val="0"/>
              </a:spcBef>
              <a:buSzTx/>
            </a:pPr>
            <a:r>
              <a:rPr lang="en-GB" altLang="en-US" sz="2400" b="1" dirty="0"/>
              <a:t>Starting Point: </a:t>
            </a:r>
            <a:r>
              <a:rPr lang="en-GB" altLang="en-US" sz="2400" dirty="0"/>
              <a:t>01629 533190 </a:t>
            </a:r>
          </a:p>
          <a:p>
            <a:pPr eaLnBrk="1" hangingPunct="1">
              <a:spcBef>
                <a:spcPct val="0"/>
              </a:spcBef>
              <a:buSzTx/>
            </a:pPr>
            <a:endParaRPr lang="en-GB" altLang="en-US" sz="2400" dirty="0"/>
          </a:p>
          <a:p>
            <a:pPr eaLnBrk="1" hangingPunct="1">
              <a:spcBef>
                <a:spcPct val="0"/>
              </a:spcBef>
              <a:buSzTx/>
            </a:pPr>
            <a:r>
              <a:rPr lang="en-GB" altLang="en-US" sz="2400" dirty="0"/>
              <a:t>All telephone referrals need to be followed up by an Online Referral (24 hours)</a:t>
            </a:r>
          </a:p>
          <a:p>
            <a:r>
              <a:rPr lang="en-GB" sz="2000" dirty="0">
                <a:hlinkClick r:id="rId3"/>
              </a:rPr>
              <a:t>https://www.derbyshire.gov.uk/social-health/children-and-families/support-for-families/starting-point-referral-form/starting-point-request-for-support-form.aspx</a:t>
            </a:r>
            <a:endParaRPr lang="en-GB" altLang="en-US" sz="2400" dirty="0"/>
          </a:p>
          <a:p>
            <a:endParaRPr lang="en-GB" altLang="en-US" sz="2600" dirty="0"/>
          </a:p>
          <a:p>
            <a:pPr eaLnBrk="1" hangingPunct="1">
              <a:spcBef>
                <a:spcPct val="0"/>
              </a:spcBef>
              <a:buSzTx/>
            </a:pPr>
            <a:endParaRPr lang="en-GB" altLang="en-US" sz="2600" b="1" dirty="0"/>
          </a:p>
          <a:p>
            <a:pPr eaLnBrk="1" hangingPunct="1">
              <a:spcBef>
                <a:spcPct val="0"/>
              </a:spcBef>
              <a:buSzTx/>
            </a:pPr>
            <a:endParaRPr lang="en-GB" altLang="en-US" sz="2600" dirty="0"/>
          </a:p>
        </p:txBody>
      </p:sp>
    </p:spTree>
    <p:extLst>
      <p:ext uri="{BB962C8B-B14F-4D97-AF65-F5344CB8AC3E}">
        <p14:creationId xmlns:p14="http://schemas.microsoft.com/office/powerpoint/2010/main" val="20804417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09B66202-49F8-4959-8E15-7A00A05E1F76}"/>
              </a:ext>
            </a:extLst>
          </p:cNvPr>
          <p:cNvSpPr>
            <a:spLocks noGrp="1"/>
          </p:cNvSpPr>
          <p:nvPr>
            <p:ph type="title"/>
          </p:nvPr>
        </p:nvSpPr>
        <p:spPr>
          <a:solidFill>
            <a:schemeClr val="accent1"/>
          </a:solidFill>
        </p:spPr>
        <p:txBody>
          <a:bodyPr/>
          <a:lstStyle/>
          <a:p>
            <a:br>
              <a:rPr lang="en-GB" altLang="en-US"/>
            </a:br>
            <a:r>
              <a:rPr lang="en-GB" altLang="en-US"/>
              <a:t>When Referring in….. </a:t>
            </a:r>
            <a:br>
              <a:rPr lang="en-GB" altLang="en-US"/>
            </a:br>
            <a:endParaRPr lang="en-GB" altLang="en-US"/>
          </a:p>
        </p:txBody>
      </p:sp>
      <p:sp>
        <p:nvSpPr>
          <p:cNvPr id="73731" name="Content Placeholder 2">
            <a:extLst>
              <a:ext uri="{FF2B5EF4-FFF2-40B4-BE49-F238E27FC236}">
                <a16:creationId xmlns:a16="http://schemas.microsoft.com/office/drawing/2014/main" id="{B212E6E2-B3A0-4021-950D-2D594732A40D}"/>
              </a:ext>
            </a:extLst>
          </p:cNvPr>
          <p:cNvSpPr>
            <a:spLocks noGrp="1"/>
          </p:cNvSpPr>
          <p:nvPr>
            <p:ph idx="1"/>
          </p:nvPr>
        </p:nvSpPr>
        <p:spPr>
          <a:xfrm>
            <a:off x="685800" y="1772816"/>
            <a:ext cx="7772400" cy="4752528"/>
          </a:xfrm>
          <a:noFill/>
        </p:spPr>
        <p:txBody>
          <a:bodyPr/>
          <a:lstStyle/>
          <a:p>
            <a:r>
              <a:rPr lang="en-GB" altLang="en-US" sz="1800" dirty="0"/>
              <a:t>Child/ren name &amp; DOB</a:t>
            </a:r>
          </a:p>
          <a:p>
            <a:r>
              <a:rPr lang="en-GB" altLang="en-US" sz="1800" dirty="0"/>
              <a:t>Address? Any siblings?</a:t>
            </a:r>
          </a:p>
          <a:p>
            <a:r>
              <a:rPr lang="en-GB" altLang="en-US" sz="1800" dirty="0"/>
              <a:t>What happened and when? How?</a:t>
            </a:r>
          </a:p>
          <a:p>
            <a:r>
              <a:rPr lang="en-GB" altLang="en-US" sz="1800" dirty="0"/>
              <a:t>Did you see these things personally or has someone told you about them?</a:t>
            </a:r>
          </a:p>
          <a:p>
            <a:r>
              <a:rPr lang="en-GB" altLang="en-US" sz="1800" dirty="0"/>
              <a:t>Has it happened before? How often?</a:t>
            </a:r>
          </a:p>
          <a:p>
            <a:r>
              <a:rPr lang="en-GB" altLang="en-US" sz="1800" dirty="0"/>
              <a:t>Was there harm/injury to the child(ren)? </a:t>
            </a:r>
          </a:p>
          <a:p>
            <a:r>
              <a:rPr lang="en-GB" altLang="en-US" sz="1800" dirty="0"/>
              <a:t>If there is an observed injury please obtain a clear description from the person who has seen this. </a:t>
            </a:r>
          </a:p>
          <a:p>
            <a:r>
              <a:rPr lang="en-GB" altLang="en-US" sz="1800" dirty="0"/>
              <a:t>What has happened since then?</a:t>
            </a:r>
          </a:p>
          <a:p>
            <a:r>
              <a:rPr lang="en-GB" altLang="en-US" sz="1800" dirty="0"/>
              <a:t>Who did what? How did they interpret this?</a:t>
            </a:r>
          </a:p>
          <a:p>
            <a:r>
              <a:rPr lang="en-GB" altLang="en-US" sz="1800" dirty="0"/>
              <a:t>Have you taken any action? </a:t>
            </a:r>
          </a:p>
          <a:p>
            <a:r>
              <a:rPr lang="en-GB" altLang="en-US" sz="1800" dirty="0"/>
              <a:t>Do you have consent from parents? </a:t>
            </a:r>
          </a:p>
          <a:p>
            <a:r>
              <a:rPr lang="en-GB" altLang="en-US" sz="1800" dirty="0"/>
              <a:t>1</a:t>
            </a:r>
            <a:r>
              <a:rPr lang="en-GB" altLang="en-US" sz="1800" baseline="30000" dirty="0"/>
              <a:t>st</a:t>
            </a:r>
            <a:r>
              <a:rPr lang="en-GB" altLang="en-US" sz="1800" dirty="0"/>
              <a:t> language of family?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0F42-8FFE-4EA0-90B6-BBE0072C7203}"/>
              </a:ext>
            </a:extLst>
          </p:cNvPr>
          <p:cNvSpPr>
            <a:spLocks noGrp="1"/>
          </p:cNvSpPr>
          <p:nvPr>
            <p:ph type="title"/>
          </p:nvPr>
        </p:nvSpPr>
        <p:spPr>
          <a:solidFill>
            <a:schemeClr val="accent1"/>
          </a:solidFill>
        </p:spPr>
        <p:txBody>
          <a:bodyPr/>
          <a:lstStyle/>
          <a:p>
            <a:pPr>
              <a:defRPr/>
            </a:pPr>
            <a:r>
              <a:rPr lang="en-GB" sz="4000" dirty="0"/>
              <a:t>If you're unsure?</a:t>
            </a:r>
          </a:p>
        </p:txBody>
      </p:sp>
      <p:sp>
        <p:nvSpPr>
          <p:cNvPr id="75779" name="Content Placeholder 2">
            <a:extLst>
              <a:ext uri="{FF2B5EF4-FFF2-40B4-BE49-F238E27FC236}">
                <a16:creationId xmlns:a16="http://schemas.microsoft.com/office/drawing/2014/main" id="{1DFE7F38-5CAF-4217-BB12-020186EA7900}"/>
              </a:ext>
            </a:extLst>
          </p:cNvPr>
          <p:cNvSpPr>
            <a:spLocks noGrp="1"/>
          </p:cNvSpPr>
          <p:nvPr>
            <p:ph idx="1"/>
          </p:nvPr>
        </p:nvSpPr>
        <p:spPr/>
        <p:txBody>
          <a:bodyPr/>
          <a:lstStyle/>
          <a:p>
            <a:r>
              <a:rPr lang="en-GB" altLang="en-US" sz="2600" dirty="0"/>
              <a:t>Refer to the Threshold document or for advice contact: </a:t>
            </a:r>
          </a:p>
          <a:p>
            <a:endParaRPr lang="en-GB" altLang="en-US" sz="2600" b="1" dirty="0"/>
          </a:p>
          <a:p>
            <a:r>
              <a:rPr lang="en-GB" altLang="en-US" sz="2600" dirty="0"/>
              <a:t>Professional Consultation Line for advice on </a:t>
            </a:r>
          </a:p>
          <a:p>
            <a:r>
              <a:rPr lang="en-GB" altLang="en-US" sz="2600" b="1" dirty="0"/>
              <a:t>Derby City: 07812 300329 </a:t>
            </a:r>
            <a:r>
              <a:rPr lang="en-GB" altLang="en-US" sz="2600" dirty="0"/>
              <a:t>(Mon-Fri 10:00 – 13:00)</a:t>
            </a:r>
          </a:p>
          <a:p>
            <a:endParaRPr lang="en-GB" altLang="en-US" sz="2600" dirty="0"/>
          </a:p>
          <a:p>
            <a:r>
              <a:rPr lang="en-GB" altLang="en-US" sz="2600" dirty="0"/>
              <a:t>Starting Point Consultation &amp; Advice Service</a:t>
            </a:r>
            <a:endParaRPr lang="en-GB" altLang="en-US" sz="2600" b="1" dirty="0"/>
          </a:p>
          <a:p>
            <a:r>
              <a:rPr lang="en-GB" altLang="en-US" sz="2600" b="1" dirty="0"/>
              <a:t>County</a:t>
            </a:r>
            <a:r>
              <a:rPr lang="en-GB" altLang="en-US" sz="2600" dirty="0"/>
              <a:t>: </a:t>
            </a:r>
            <a:r>
              <a:rPr lang="en-GB" altLang="en-US" sz="2600" b="1" dirty="0"/>
              <a:t>01629 535535 </a:t>
            </a:r>
            <a:r>
              <a:rPr lang="en-GB" altLang="en-US" sz="2600" dirty="0"/>
              <a:t>(Mon-Fri 08:00 – 18:00)</a:t>
            </a:r>
            <a:endParaRPr lang="en-GB" altLang="en-US" sz="2600" b="1" dirty="0"/>
          </a:p>
          <a:p>
            <a:endParaRPr lang="en-GB"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3AB7A4B-44A9-4AB3-88FB-7FBFD7C21EF0}"/>
              </a:ext>
            </a:extLst>
          </p:cNvPr>
          <p:cNvSpPr>
            <a:spLocks noGrp="1"/>
          </p:cNvSpPr>
          <p:nvPr>
            <p:ph type="title"/>
          </p:nvPr>
        </p:nvSpPr>
        <p:spPr>
          <a:solidFill>
            <a:schemeClr val="accent1"/>
          </a:solidFill>
        </p:spPr>
        <p:txBody>
          <a:bodyPr/>
          <a:lstStyle/>
          <a:p>
            <a:r>
              <a:rPr lang="en-GB" altLang="en-US"/>
              <a:t>Window of Opportunity</a:t>
            </a:r>
          </a:p>
        </p:txBody>
      </p:sp>
      <p:sp>
        <p:nvSpPr>
          <p:cNvPr id="77827" name="Rectangle 2">
            <a:extLst>
              <a:ext uri="{FF2B5EF4-FFF2-40B4-BE49-F238E27FC236}">
                <a16:creationId xmlns:a16="http://schemas.microsoft.com/office/drawing/2014/main" id="{95C3DAEA-E7A5-4044-8F79-4555B92221A7}"/>
              </a:ext>
            </a:extLst>
          </p:cNvPr>
          <p:cNvSpPr>
            <a:spLocks noGrp="1" noChangeArrowheads="1"/>
          </p:cNvSpPr>
          <p:nvPr>
            <p:ph idx="1"/>
          </p:nvPr>
        </p:nvSpPr>
        <p:spPr/>
        <p:txBody>
          <a:bodyPr/>
          <a:lstStyle/>
          <a:p>
            <a:pPr>
              <a:lnSpc>
                <a:spcPct val="90000"/>
              </a:lnSpc>
            </a:pPr>
            <a:r>
              <a:rPr lang="en-GB" altLang="en-US" sz="2400" dirty="0"/>
              <a:t>If a family has been closed to an allocated social worker or children’s practitioner from a locality team in the last 3 months there is a ‘window of opportunity’ to refer to the same social worker/children’s practitioner</a:t>
            </a:r>
          </a:p>
          <a:p>
            <a:pPr>
              <a:lnSpc>
                <a:spcPct val="90000"/>
              </a:lnSpc>
            </a:pPr>
            <a:r>
              <a:rPr lang="en-GB" altLang="en-US" sz="2400" dirty="0"/>
              <a:t>If you know that a family is already open to social care and there is an immediate concern contact the worker, the duty worker or the team manager directly. There will always be someone covering the team. </a:t>
            </a:r>
          </a:p>
          <a:p>
            <a:pPr>
              <a:lnSpc>
                <a:spcPct val="90000"/>
              </a:lnSpc>
            </a:pPr>
            <a:r>
              <a:rPr lang="en-GB" altLang="en-US" sz="2400" dirty="0"/>
              <a:t>If a disabled child is open to the Lighthouse and there is a child protection concern contact the Lighthouse (Tel: 01332 256990. Email: </a:t>
            </a:r>
            <a:r>
              <a:rPr lang="en-GB" sz="2400" dirty="0">
                <a:hlinkClick r:id="rId3"/>
              </a:rPr>
              <a:t>thelighthouse@derby.gov.uk</a:t>
            </a:r>
            <a:endParaRPr lang="en-GB" altLang="en-US" sz="2400" dirty="0"/>
          </a:p>
        </p:txBody>
      </p:sp>
      <p:pic>
        <p:nvPicPr>
          <p:cNvPr id="77828" name="Picture 1">
            <a:extLst>
              <a:ext uri="{FF2B5EF4-FFF2-40B4-BE49-F238E27FC236}">
                <a16:creationId xmlns:a16="http://schemas.microsoft.com/office/drawing/2014/main" id="{8501676A-C790-4B9B-A20C-1A702E0AEE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88913"/>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73F9131-AA0C-4347-961C-84BA8D72285A}"/>
              </a:ext>
            </a:extLst>
          </p:cNvPr>
          <p:cNvSpPr>
            <a:spLocks noGrp="1"/>
          </p:cNvSpPr>
          <p:nvPr>
            <p:ph type="title"/>
          </p:nvPr>
        </p:nvSpPr>
        <p:spPr>
          <a:solidFill>
            <a:schemeClr val="accent1"/>
          </a:solidFill>
        </p:spPr>
        <p:txBody>
          <a:bodyPr/>
          <a:lstStyle/>
          <a:p>
            <a:r>
              <a:rPr lang="en-GB" altLang="en-US" dirty="0"/>
              <a:t>On Line Referral Form</a:t>
            </a:r>
            <a:br>
              <a:rPr lang="en-GB" altLang="en-US" dirty="0"/>
            </a:br>
            <a:r>
              <a:rPr lang="en-GB" altLang="en-US" dirty="0"/>
              <a:t>Children in Need criteria </a:t>
            </a:r>
          </a:p>
        </p:txBody>
      </p:sp>
      <p:sp>
        <p:nvSpPr>
          <p:cNvPr id="80900" name="Content Placeholder 5">
            <a:extLst>
              <a:ext uri="{FF2B5EF4-FFF2-40B4-BE49-F238E27FC236}">
                <a16:creationId xmlns:a16="http://schemas.microsoft.com/office/drawing/2014/main" id="{56676C5A-708E-4955-B7B3-4EE14BAC01EE}"/>
              </a:ext>
            </a:extLst>
          </p:cNvPr>
          <p:cNvSpPr>
            <a:spLocks noGrp="1"/>
          </p:cNvSpPr>
          <p:nvPr>
            <p:ph idx="1"/>
          </p:nvPr>
        </p:nvSpPr>
        <p:spPr>
          <a:xfrm>
            <a:off x="827584" y="2348880"/>
            <a:ext cx="7416824" cy="3175992"/>
          </a:xfrm>
        </p:spPr>
        <p:txBody>
          <a:bodyPr/>
          <a:lstStyle/>
          <a:p>
            <a:r>
              <a:rPr lang="en-GB" altLang="en-US" sz="2600" dirty="0"/>
              <a:t>When considering the Threshold Document, if the family meet Children In Need criteria; please ensure that you have discussed the referral with Parents/Guardian and obtained consent prior to make the referral.</a:t>
            </a:r>
          </a:p>
          <a:p>
            <a:r>
              <a:rPr lang="en-GB" altLang="en-US" sz="2600" dirty="0"/>
              <a:t>A competent child over 13 years can give their own consent to a referral</a:t>
            </a:r>
          </a:p>
          <a:p>
            <a:endParaRPr lang="en-GB"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solidFill>
            <a:schemeClr val="accent1"/>
          </a:solidFill>
          <a:ln w="3175">
            <a:solidFill>
              <a:schemeClr val="tx1"/>
            </a:solidFill>
            <a:miter lim="800000"/>
            <a:headEnd/>
            <a:tailEnd/>
          </a:ln>
        </p:spPr>
        <p:txBody>
          <a:bodyPr rIns="132080"/>
          <a:lstStyle/>
          <a:p>
            <a:pPr indent="0" eaLnBrk="1" hangingPunct="1"/>
            <a:r>
              <a:rPr lang="en-US" altLang="en-US" b="1" dirty="0"/>
              <a:t>Responding to Safeguarding Concerns during Covid-19</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611560" y="1700808"/>
            <a:ext cx="7772400" cy="4896544"/>
          </a:xfrm>
        </p:spPr>
        <p:txBody>
          <a:bodyPr rIns="132080"/>
          <a:lstStyle/>
          <a:p>
            <a:r>
              <a:rPr lang="en-US" sz="2000" dirty="0"/>
              <a:t>This information is in line with current national guidance and the </a:t>
            </a:r>
            <a:r>
              <a:rPr lang="en-US" sz="2000" dirty="0">
                <a:hlinkClick r:id="rId3"/>
              </a:rPr>
              <a:t>Derby and Derbyshire Safeguarding Children Procedures</a:t>
            </a:r>
            <a:r>
              <a:rPr lang="en-US" sz="2000" dirty="0"/>
              <a:t>. Additional measures set out below accompany the specific sections of the local procedures - </a:t>
            </a:r>
            <a:r>
              <a:rPr lang="en-US" sz="2000" dirty="0">
                <a:hlinkClick r:id="rId4"/>
              </a:rPr>
              <a:t>Making a referral to Children’s Social Care</a:t>
            </a:r>
            <a:r>
              <a:rPr lang="en-US" sz="2000" dirty="0"/>
              <a:t> and </a:t>
            </a:r>
            <a:r>
              <a:rPr lang="en-US" sz="2000" dirty="0">
                <a:hlinkClick r:id="rId5"/>
              </a:rPr>
              <a:t>S47 procedures</a:t>
            </a:r>
            <a:r>
              <a:rPr lang="en-US" sz="2000" dirty="0"/>
              <a:t>. At this challenging time it is vitally important that agencies continue to work together and share relevant safeguarding information to keep children safe </a:t>
            </a:r>
          </a:p>
          <a:p>
            <a:r>
              <a:rPr lang="en-GB" sz="2000" b="1" dirty="0"/>
              <a:t>Contacts &amp; Referrals </a:t>
            </a:r>
            <a:endParaRPr lang="en-GB" sz="2000" dirty="0"/>
          </a:p>
          <a:p>
            <a:r>
              <a:rPr lang="en-US" sz="2000" dirty="0"/>
              <a:t>If you are concerned about the welfare of a child or young person or are worried they are being abused, you should make a referral to </a:t>
            </a:r>
            <a:r>
              <a:rPr lang="en-US" sz="2000" dirty="0">
                <a:hlinkClick r:id="rId4"/>
              </a:rPr>
              <a:t>Children's Social Care</a:t>
            </a:r>
            <a:r>
              <a:rPr lang="en-US" sz="2000" dirty="0"/>
              <a:t>. Wherever practicable, contact should be indirect, such as by telephone/video call or using the online referral form. For the continuing role of educational establishments see </a:t>
            </a:r>
            <a:r>
              <a:rPr lang="en-US" sz="2000" dirty="0">
                <a:hlinkClick r:id="rId6"/>
              </a:rPr>
              <a:t>Coronavirus (COVID-19): guidance for schools and other educational settings </a:t>
            </a:r>
            <a:endParaRPr lang="en-GB" sz="1600" dirty="0"/>
          </a:p>
        </p:txBody>
      </p:sp>
    </p:spTree>
    <p:extLst>
      <p:ext uri="{BB962C8B-B14F-4D97-AF65-F5344CB8AC3E}">
        <p14:creationId xmlns:p14="http://schemas.microsoft.com/office/powerpoint/2010/main" val="39180874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solidFill>
            <a:schemeClr val="accent1"/>
          </a:solidFill>
          <a:ln w="3175">
            <a:solidFill>
              <a:schemeClr val="tx1"/>
            </a:solidFill>
            <a:miter lim="800000"/>
            <a:headEnd/>
            <a:tailEnd/>
          </a:ln>
        </p:spPr>
        <p:txBody>
          <a:bodyPr rIns="132080"/>
          <a:lstStyle/>
          <a:p>
            <a:pPr indent="0" eaLnBrk="1" hangingPunct="1"/>
            <a:r>
              <a:rPr lang="en-US" altLang="en-US" b="1" dirty="0"/>
              <a:t>Responding to Safeguarding Concerns during Covid-19</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611560" y="1700808"/>
            <a:ext cx="7772400" cy="4896544"/>
          </a:xfrm>
        </p:spPr>
        <p:txBody>
          <a:bodyPr rIns="132080"/>
          <a:lstStyle/>
          <a:p>
            <a:r>
              <a:rPr lang="en-US" sz="2000" b="1" dirty="0"/>
              <a:t>Assessment: Early Help and Children in Need (CIN) </a:t>
            </a:r>
            <a:endParaRPr lang="en-US" sz="2000" dirty="0"/>
          </a:p>
          <a:p>
            <a:r>
              <a:rPr lang="en-US" sz="2000" dirty="0"/>
              <a:t>Unless there are serious concerns that a child is suffering or likely to suffer abuse and maltreatment, practitioners should use an Early Help Assessment to start the process of understanding the needs and strengths of the child and the parent / </a:t>
            </a:r>
            <a:r>
              <a:rPr lang="en-US" sz="2000" dirty="0" err="1"/>
              <a:t>carers</a:t>
            </a:r>
            <a:r>
              <a:rPr lang="en-US" sz="2000" dirty="0"/>
              <a:t>. </a:t>
            </a:r>
          </a:p>
          <a:p>
            <a:r>
              <a:rPr lang="en-US" sz="2000" dirty="0"/>
              <a:t>For updates on the latest position on CIN &amp; Early Help and for Core Group/TAF meetings for Derby City and Derbyshire please visit the DDSCP website </a:t>
            </a:r>
            <a:r>
              <a:rPr lang="en-US" sz="2000" dirty="0">
                <a:hlinkClick r:id="rId3"/>
              </a:rPr>
              <a:t>here</a:t>
            </a:r>
            <a:r>
              <a:rPr lang="en-US" sz="2000" dirty="0"/>
              <a:t> </a:t>
            </a:r>
          </a:p>
          <a:p>
            <a:r>
              <a:rPr lang="en-US" sz="2000" dirty="0"/>
              <a:t>Professional Judgements about visiting children and families to complete children in need assessments will balance considerations about: </a:t>
            </a:r>
          </a:p>
          <a:p>
            <a:pPr marL="382588" indent="-342900">
              <a:buFont typeface="Arial" panose="020B0604020202020204" pitchFamily="34" charset="0"/>
              <a:buChar char="•"/>
            </a:pPr>
            <a:r>
              <a:rPr lang="en-US" sz="2000" dirty="0"/>
              <a:t>risks to children and young people </a:t>
            </a:r>
          </a:p>
          <a:p>
            <a:pPr marL="382588" indent="-342900">
              <a:buFont typeface="Arial" panose="020B0604020202020204" pitchFamily="34" charset="0"/>
              <a:buChar char="•"/>
            </a:pPr>
            <a:r>
              <a:rPr lang="en-GB" sz="2000" dirty="0"/>
              <a:t>risks to families </a:t>
            </a:r>
          </a:p>
          <a:p>
            <a:pPr marL="382588" indent="-342900">
              <a:buFont typeface="Arial" panose="020B0604020202020204" pitchFamily="34" charset="0"/>
              <a:buChar char="•"/>
            </a:pPr>
            <a:r>
              <a:rPr lang="en-GB" sz="2000" dirty="0"/>
              <a:t>risks to the workforce </a:t>
            </a:r>
          </a:p>
        </p:txBody>
      </p:sp>
    </p:spTree>
    <p:extLst>
      <p:ext uri="{BB962C8B-B14F-4D97-AF65-F5344CB8AC3E}">
        <p14:creationId xmlns:p14="http://schemas.microsoft.com/office/powerpoint/2010/main" val="32199087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solidFill>
            <a:schemeClr val="accent1"/>
          </a:solidFill>
          <a:ln w="3175">
            <a:solidFill>
              <a:schemeClr val="tx1"/>
            </a:solidFill>
            <a:miter lim="800000"/>
            <a:headEnd/>
            <a:tailEnd/>
          </a:ln>
        </p:spPr>
        <p:txBody>
          <a:bodyPr rIns="132080"/>
          <a:lstStyle/>
          <a:p>
            <a:pPr indent="0" eaLnBrk="1" hangingPunct="1"/>
            <a:r>
              <a:rPr lang="en-US" altLang="en-US" b="1" dirty="0"/>
              <a:t>Responding to Safeguarding Concerns during Covid-19</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611560" y="1700808"/>
            <a:ext cx="7772400" cy="4752528"/>
          </a:xfrm>
        </p:spPr>
        <p:txBody>
          <a:bodyPr rIns="132080"/>
          <a:lstStyle/>
          <a:p>
            <a:endParaRPr lang="en-US" sz="2000" dirty="0"/>
          </a:p>
          <a:p>
            <a:r>
              <a:rPr lang="en-US" sz="2000" dirty="0"/>
              <a:t>There may be circumstances where it will be necessary for professionals to visit children in person. Where face-to-face work is deemed necessary, practitioners should take account of Public Health England (PHE) advice on </a:t>
            </a:r>
            <a:r>
              <a:rPr lang="en-US" sz="2000" dirty="0">
                <a:hlinkClick r:id="rId3"/>
              </a:rPr>
              <a:t>social distancing </a:t>
            </a:r>
            <a:r>
              <a:rPr lang="en-US" sz="2000" dirty="0"/>
              <a:t>and </a:t>
            </a:r>
            <a:r>
              <a:rPr lang="en-US" sz="2000" dirty="0" err="1"/>
              <a:t>minimising</a:t>
            </a:r>
            <a:r>
              <a:rPr lang="en-US" sz="2000" dirty="0"/>
              <a:t> the spread of infection to keep safe both themselves and the family they are visiting. </a:t>
            </a:r>
          </a:p>
          <a:p>
            <a:r>
              <a:rPr lang="en-US" sz="2000" dirty="0"/>
              <a:t>Staff should follow their own internal procedures and risk assessments as well as taking national guidance into account if carrying out home checks. </a:t>
            </a:r>
          </a:p>
        </p:txBody>
      </p:sp>
    </p:spTree>
    <p:extLst>
      <p:ext uri="{BB962C8B-B14F-4D97-AF65-F5344CB8AC3E}">
        <p14:creationId xmlns:p14="http://schemas.microsoft.com/office/powerpoint/2010/main" val="11093759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a:extLst>
              <a:ext uri="{FF2B5EF4-FFF2-40B4-BE49-F238E27FC236}">
                <a16:creationId xmlns:a16="http://schemas.microsoft.com/office/drawing/2014/main" id="{82C54BDB-B786-426A-8F23-7A162D2C9B73}"/>
              </a:ext>
            </a:extLst>
          </p:cNvPr>
          <p:cNvSpPr>
            <a:spLocks noGrp="1" noChangeArrowheads="1"/>
          </p:cNvSpPr>
          <p:nvPr>
            <p:ph type="title"/>
          </p:nvPr>
        </p:nvSpPr>
        <p:spPr/>
        <p:txBody>
          <a:bodyPr/>
          <a:lstStyle/>
          <a:p>
            <a:r>
              <a:rPr lang="en-US" altLang="en-US" dirty="0"/>
              <a:t>Covid-19: Interim Period (</a:t>
            </a:r>
            <a:r>
              <a:rPr lang="en-US" altLang="en-US" dirty="0" err="1"/>
              <a:t>cont</a:t>
            </a:r>
            <a:r>
              <a:rPr lang="en-US" altLang="en-US" dirty="0"/>
              <a:t>)</a:t>
            </a:r>
          </a:p>
        </p:txBody>
      </p:sp>
      <p:sp>
        <p:nvSpPr>
          <p:cNvPr id="8196" name="Rectangle 5">
            <a:extLst>
              <a:ext uri="{FF2B5EF4-FFF2-40B4-BE49-F238E27FC236}">
                <a16:creationId xmlns:a16="http://schemas.microsoft.com/office/drawing/2014/main" id="{B1AB2646-4AED-403C-B8BF-4A06309B18EB}"/>
              </a:ext>
            </a:extLst>
          </p:cNvPr>
          <p:cNvSpPr>
            <a:spLocks noGrp="1" noChangeArrowheads="1"/>
          </p:cNvSpPr>
          <p:nvPr>
            <p:ph idx="1"/>
          </p:nvPr>
        </p:nvSpPr>
        <p:spPr>
          <a:xfrm>
            <a:off x="685800" y="1988840"/>
            <a:ext cx="7772400" cy="4536504"/>
          </a:xfrm>
        </p:spPr>
        <p:txBody>
          <a:bodyPr/>
          <a:lstStyle/>
          <a:p>
            <a:pPr algn="just">
              <a:spcBef>
                <a:spcPts val="300"/>
              </a:spcBef>
              <a:spcAft>
                <a:spcPts val="300"/>
              </a:spcAft>
            </a:pPr>
            <a:r>
              <a:rPr lang="en-GB" sz="2400" dirty="0"/>
              <a:t>A number of safeguarding principles remain the same:</a:t>
            </a:r>
          </a:p>
          <a:p>
            <a:pPr marL="171450" lvl="0" indent="-171450" algn="just">
              <a:spcBef>
                <a:spcPts val="300"/>
              </a:spcBef>
              <a:spcAft>
                <a:spcPts val="300"/>
              </a:spcAft>
              <a:buFont typeface="Arial" panose="020B0604020202020204" pitchFamily="34" charset="0"/>
              <a:buChar char="•"/>
            </a:pPr>
            <a:r>
              <a:rPr lang="en-GB" sz="2400" dirty="0"/>
              <a:t>always act in the best interest of the child</a:t>
            </a:r>
          </a:p>
          <a:p>
            <a:pPr marL="171450" lvl="0" indent="-171450" algn="just">
              <a:spcBef>
                <a:spcPts val="300"/>
              </a:spcBef>
              <a:spcAft>
                <a:spcPts val="300"/>
              </a:spcAft>
              <a:buFont typeface="Arial" panose="020B0604020202020204" pitchFamily="34" charset="0"/>
              <a:buChar char="•"/>
            </a:pPr>
            <a:r>
              <a:rPr lang="en-GB" sz="2400" dirty="0"/>
              <a:t>anyone with a safeguarding concern about any child should continue to act immediately</a:t>
            </a:r>
          </a:p>
          <a:p>
            <a:pPr marL="171450" lvl="0" indent="-171450" algn="just">
              <a:spcBef>
                <a:spcPts val="300"/>
              </a:spcBef>
              <a:spcAft>
                <a:spcPts val="300"/>
              </a:spcAft>
              <a:buFont typeface="Arial" panose="020B0604020202020204" pitchFamily="34" charset="0"/>
              <a:buChar char="•"/>
            </a:pPr>
            <a:r>
              <a:rPr lang="en-GB" sz="2400" dirty="0"/>
              <a:t>a DSL or deputy DSL should be available</a:t>
            </a:r>
          </a:p>
          <a:p>
            <a:pPr marL="171450" lvl="0" indent="-171450" algn="just">
              <a:spcBef>
                <a:spcPts val="300"/>
              </a:spcBef>
              <a:spcAft>
                <a:spcPts val="300"/>
              </a:spcAft>
              <a:buFont typeface="Arial" panose="020B0604020202020204" pitchFamily="34" charset="0"/>
              <a:buChar char="•"/>
            </a:pPr>
            <a:r>
              <a:rPr lang="en-GB" sz="2400" dirty="0"/>
              <a:t>unsuitable people must not be allowed to enter the children’s workforce and/or gain access to children</a:t>
            </a:r>
          </a:p>
          <a:p>
            <a:pPr marL="171450" lvl="0" indent="-171450" algn="just">
              <a:spcBef>
                <a:spcPts val="300"/>
              </a:spcBef>
              <a:spcAft>
                <a:spcPts val="300"/>
              </a:spcAft>
              <a:buFont typeface="Arial" panose="020B0604020202020204" pitchFamily="34" charset="0"/>
              <a:buChar char="•"/>
            </a:pPr>
            <a:r>
              <a:rPr lang="en-GB" sz="2400" dirty="0"/>
              <a:t>children should continue to be protected when they are online</a:t>
            </a:r>
            <a:endParaRPr lang="en-US" altLang="en-US" sz="2400" dirty="0"/>
          </a:p>
          <a:p>
            <a:pPr algn="just"/>
            <a:r>
              <a:rPr lang="en-GB" sz="1800" dirty="0"/>
              <a:t> </a:t>
            </a:r>
          </a:p>
          <a:p>
            <a:pPr algn="just"/>
            <a:endParaRPr lang="en-GB" dirty="0"/>
          </a:p>
        </p:txBody>
      </p:sp>
    </p:spTree>
    <p:extLst>
      <p:ext uri="{BB962C8B-B14F-4D97-AF65-F5344CB8AC3E}">
        <p14:creationId xmlns:p14="http://schemas.microsoft.com/office/powerpoint/2010/main" val="36755461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solidFill>
            <a:schemeClr val="accent1"/>
          </a:solidFill>
          <a:ln w="3175">
            <a:solidFill>
              <a:schemeClr val="tx1"/>
            </a:solidFill>
            <a:miter lim="800000"/>
            <a:headEnd/>
            <a:tailEnd/>
          </a:ln>
        </p:spPr>
        <p:txBody>
          <a:bodyPr rIns="132080"/>
          <a:lstStyle/>
          <a:p>
            <a:pPr indent="0" eaLnBrk="1" hangingPunct="1"/>
            <a:r>
              <a:rPr lang="en-US" altLang="en-US" b="1" dirty="0"/>
              <a:t>Responding to Safeguarding Concerns during Covid-19</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611560" y="1700808"/>
            <a:ext cx="7772400" cy="4752528"/>
          </a:xfrm>
        </p:spPr>
        <p:txBody>
          <a:bodyPr rIns="132080"/>
          <a:lstStyle/>
          <a:p>
            <a:pPr eaLnBrk="1" hangingPunct="1"/>
            <a:r>
              <a:rPr lang="en-US" altLang="en-US" sz="2000" b="1" dirty="0"/>
              <a:t>Strategy Discussions</a:t>
            </a:r>
          </a:p>
          <a:p>
            <a:r>
              <a:rPr lang="en-US" sz="2000" dirty="0"/>
              <a:t>Strategy discussions should be held by virtual means in order to co-operate with social distancing guidance requirements. The purpose of the strategy discussion / meeting is to determine the child's welfare and plan rapid future action if there is reasonable cause to suspect the child is suffering, or is likely to suffer, Significant Harm. </a:t>
            </a:r>
          </a:p>
          <a:p>
            <a:r>
              <a:rPr lang="en-GB" sz="2000" b="1" dirty="0"/>
              <a:t>Child Protection Conferences </a:t>
            </a:r>
            <a:endParaRPr lang="en-GB" sz="2000" dirty="0"/>
          </a:p>
          <a:p>
            <a:r>
              <a:rPr lang="en-US" sz="2000" dirty="0"/>
              <a:t>Multi-agency child protection conferences will be held using technologies such as conference telephone / video calls to enable contact to be indirect. </a:t>
            </a:r>
          </a:p>
          <a:p>
            <a:r>
              <a:rPr lang="en-US" sz="2000" dirty="0"/>
              <a:t>For updates on the latest position for Child Protection Conferences and medicals for Derby City and Derbyshire please visit the DDSCP website.</a:t>
            </a:r>
            <a:endParaRPr lang="en-US" sz="2400" dirty="0"/>
          </a:p>
        </p:txBody>
      </p:sp>
    </p:spTree>
    <p:extLst>
      <p:ext uri="{BB962C8B-B14F-4D97-AF65-F5344CB8AC3E}">
        <p14:creationId xmlns:p14="http://schemas.microsoft.com/office/powerpoint/2010/main" val="35411417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E7072E9-3895-4914-9CC7-EFE6D0876C8A}"/>
              </a:ext>
            </a:extLst>
          </p:cNvPr>
          <p:cNvSpPr>
            <a:spLocks noGrp="1"/>
          </p:cNvSpPr>
          <p:nvPr>
            <p:ph type="title"/>
          </p:nvPr>
        </p:nvSpPr>
        <p:spPr>
          <a:xfrm>
            <a:off x="10142" y="-20041"/>
            <a:ext cx="7082138" cy="1432817"/>
          </a:xfrm>
          <a:solidFill>
            <a:schemeClr val="accent1"/>
          </a:solidFill>
          <a:ln>
            <a:solidFill>
              <a:schemeClr val="tx1"/>
            </a:solidFill>
          </a:ln>
        </p:spPr>
        <p:txBody>
          <a:bodyPr/>
          <a:lstStyle/>
          <a:p>
            <a:r>
              <a:rPr lang="en-GB" altLang="en-US" sz="3200" b="1" dirty="0"/>
              <a:t>Early Help Assessments</a:t>
            </a:r>
            <a:br>
              <a:rPr lang="en-GB" altLang="en-US" sz="3200" b="1" dirty="0"/>
            </a:br>
            <a:r>
              <a:rPr lang="en-GB" altLang="en-US" sz="3200" b="1" dirty="0"/>
              <a:t>(Derby City) </a:t>
            </a:r>
          </a:p>
        </p:txBody>
      </p:sp>
      <p:sp>
        <p:nvSpPr>
          <p:cNvPr id="3" name="Content Placeholder 2">
            <a:extLst>
              <a:ext uri="{FF2B5EF4-FFF2-40B4-BE49-F238E27FC236}">
                <a16:creationId xmlns:a16="http://schemas.microsoft.com/office/drawing/2014/main" id="{BAF2CFB0-BEA6-430A-9F27-B946A496046E}"/>
              </a:ext>
            </a:extLst>
          </p:cNvPr>
          <p:cNvSpPr>
            <a:spLocks noGrp="1"/>
          </p:cNvSpPr>
          <p:nvPr>
            <p:ph sz="half" idx="1"/>
          </p:nvPr>
        </p:nvSpPr>
        <p:spPr>
          <a:xfrm>
            <a:off x="628904" y="2996952"/>
            <a:ext cx="4206044" cy="3384376"/>
          </a:xfrm>
        </p:spPr>
        <p:txBody>
          <a:bodyPr/>
          <a:lstStyle/>
          <a:p>
            <a:pPr marL="0" indent="0" eaLnBrk="1" hangingPunct="1">
              <a:buFontTx/>
              <a:buNone/>
              <a:defRPr/>
            </a:pPr>
            <a:r>
              <a:rPr lang="en-GB" sz="2000" dirty="0">
                <a:sym typeface="Arial" charset="0"/>
              </a:rPr>
              <a:t>Completed forms should be sent to:</a:t>
            </a:r>
            <a:endParaRPr lang="en-GB" sz="2000" dirty="0">
              <a:sym typeface="Arial" charset="0"/>
              <a:hlinkClick r:id="rId3">
                <a:extLst>
                  <a:ext uri="{A12FA001-AC4F-418D-AE19-62706E023703}">
                    <ahyp:hlinkClr xmlns:ahyp="http://schemas.microsoft.com/office/drawing/2018/hyperlinkcolor" val="tx"/>
                  </a:ext>
                </a:extLst>
              </a:hlinkClick>
            </a:endParaRPr>
          </a:p>
          <a:p>
            <a:pPr marL="0" indent="0" eaLnBrk="1" hangingPunct="1">
              <a:buFontTx/>
              <a:buNone/>
              <a:defRPr/>
            </a:pPr>
            <a:r>
              <a:rPr lang="en-GB" sz="2000" dirty="0">
                <a:sym typeface="Arial" charset="0"/>
              </a:rPr>
              <a:t>Locality 1 and 5</a:t>
            </a:r>
            <a:r>
              <a:rPr lang="en-GB" sz="2000" dirty="0">
                <a:solidFill>
                  <a:schemeClr val="accent1">
                    <a:lumMod val="50000"/>
                  </a:schemeClr>
                </a:solidFill>
                <a:sym typeface="Arial" charset="0"/>
                <a:hlinkClick r:id="rId3">
                  <a:extLst>
                    <a:ext uri="{A12FA001-AC4F-418D-AE19-62706E023703}">
                      <ahyp:hlinkClr xmlns:ahyp="http://schemas.microsoft.com/office/drawing/2018/hyperlinkcolor" val="tx"/>
                    </a:ext>
                  </a:extLst>
                </a:hlinkClick>
              </a:rPr>
              <a:t> vcm1and5@derby.gov.uk</a:t>
            </a:r>
            <a:r>
              <a:rPr lang="en-GB" sz="2000" dirty="0">
                <a:solidFill>
                  <a:schemeClr val="accent1">
                    <a:lumMod val="50000"/>
                  </a:schemeClr>
                </a:solidFill>
                <a:sym typeface="Arial" charset="0"/>
              </a:rPr>
              <a:t> </a:t>
            </a:r>
          </a:p>
          <a:p>
            <a:pPr marL="0" indent="0" eaLnBrk="1" hangingPunct="1">
              <a:buFont typeface="Arial" panose="020B0604020202020204" pitchFamily="34" charset="0"/>
              <a:buNone/>
              <a:defRPr/>
            </a:pPr>
            <a:r>
              <a:rPr lang="en-GB" sz="2000" dirty="0">
                <a:sym typeface="Arial" charset="0"/>
              </a:rPr>
              <a:t>Locality 2</a:t>
            </a:r>
            <a:endParaRPr lang="en-GB" sz="2000" dirty="0">
              <a:sym typeface="Arial" charset="0"/>
              <a:hlinkClick r:id="rId4">
                <a:extLst>
                  <a:ext uri="{A12FA001-AC4F-418D-AE19-62706E023703}">
                    <ahyp:hlinkClr xmlns:ahyp="http://schemas.microsoft.com/office/drawing/2018/hyperlinkcolor" val="tx"/>
                  </a:ext>
                </a:extLst>
              </a:hlinkClick>
            </a:endParaRPr>
          </a:p>
          <a:p>
            <a:pPr marL="0" indent="0" eaLnBrk="1" hangingPunct="1">
              <a:buFont typeface="Arial" panose="020B0604020202020204" pitchFamily="34" charset="0"/>
              <a:buNone/>
              <a:defRPr/>
            </a:pPr>
            <a:r>
              <a:rPr lang="en-GB" sz="2000" dirty="0">
                <a:solidFill>
                  <a:schemeClr val="accent1">
                    <a:lumMod val="50000"/>
                  </a:schemeClr>
                </a:solidFill>
                <a:sym typeface="Arial" charset="0"/>
                <a:hlinkClick r:id="rId5">
                  <a:extLst>
                    <a:ext uri="{A12FA001-AC4F-418D-AE19-62706E023703}">
                      <ahyp:hlinkClr xmlns:ahyp="http://schemas.microsoft.com/office/drawing/2018/hyperlinkcolor" val="tx"/>
                    </a:ext>
                  </a:extLst>
                </a:hlinkClick>
              </a:rPr>
              <a:t>vcm2@derby.gov.uk</a:t>
            </a:r>
            <a:r>
              <a:rPr lang="en-GB" sz="2000" dirty="0">
                <a:solidFill>
                  <a:schemeClr val="accent1">
                    <a:lumMod val="50000"/>
                  </a:schemeClr>
                </a:solidFill>
                <a:sym typeface="Arial" charset="0"/>
              </a:rPr>
              <a:t> </a:t>
            </a:r>
          </a:p>
          <a:p>
            <a:pPr marL="0" indent="0" eaLnBrk="1" hangingPunct="1">
              <a:buFontTx/>
              <a:buNone/>
              <a:defRPr/>
            </a:pPr>
            <a:r>
              <a:rPr lang="en-GB" sz="2000" dirty="0">
                <a:sym typeface="Arial" charset="0"/>
              </a:rPr>
              <a:t>Locality 3 and 4</a:t>
            </a:r>
            <a:r>
              <a:rPr lang="en-GB" sz="2000" dirty="0">
                <a:sym typeface="Arial" charset="0"/>
                <a:hlinkClick r:id="rId4">
                  <a:extLst>
                    <a:ext uri="{A12FA001-AC4F-418D-AE19-62706E023703}">
                      <ahyp:hlinkClr xmlns:ahyp="http://schemas.microsoft.com/office/drawing/2018/hyperlinkcolor" val="tx"/>
                    </a:ext>
                  </a:extLst>
                </a:hlinkClick>
              </a:rPr>
              <a:t> </a:t>
            </a:r>
            <a:r>
              <a:rPr lang="en-GB" sz="2000" dirty="0">
                <a:solidFill>
                  <a:schemeClr val="accent1">
                    <a:lumMod val="50000"/>
                  </a:schemeClr>
                </a:solidFill>
                <a:sym typeface="Arial" charset="0"/>
                <a:hlinkClick r:id="rId4">
                  <a:extLst>
                    <a:ext uri="{A12FA001-AC4F-418D-AE19-62706E023703}">
                      <ahyp:hlinkClr xmlns:ahyp="http://schemas.microsoft.com/office/drawing/2018/hyperlinkcolor" val="tx"/>
                    </a:ext>
                  </a:extLst>
                </a:hlinkClick>
              </a:rPr>
              <a:t>vcm3and4@derby.gov.uk</a:t>
            </a:r>
            <a:endParaRPr lang="en-GB" sz="2000" dirty="0">
              <a:solidFill>
                <a:schemeClr val="accent1">
                  <a:lumMod val="50000"/>
                </a:schemeClr>
              </a:solidFill>
              <a:sym typeface="Arial" charset="0"/>
            </a:endParaRPr>
          </a:p>
          <a:p>
            <a:pPr marL="0" indent="0" eaLnBrk="1" hangingPunct="1">
              <a:buFontTx/>
              <a:buNone/>
              <a:defRPr/>
            </a:pPr>
            <a:r>
              <a:rPr lang="en-GB" sz="2400" dirty="0">
                <a:sym typeface="Arial" charset="0"/>
              </a:rPr>
              <a:t>  </a:t>
            </a:r>
            <a:endParaRPr lang="en-GB" sz="2400" dirty="0"/>
          </a:p>
        </p:txBody>
      </p:sp>
      <p:sp>
        <p:nvSpPr>
          <p:cNvPr id="2" name="Content Placeholder 1">
            <a:extLst>
              <a:ext uri="{FF2B5EF4-FFF2-40B4-BE49-F238E27FC236}">
                <a16:creationId xmlns:a16="http://schemas.microsoft.com/office/drawing/2014/main" id="{612EF2C2-3AFF-4BF4-9206-67FE19019A8A}"/>
              </a:ext>
            </a:extLst>
          </p:cNvPr>
          <p:cNvSpPr>
            <a:spLocks noGrp="1"/>
          </p:cNvSpPr>
          <p:nvPr>
            <p:ph sz="half" idx="2"/>
          </p:nvPr>
        </p:nvSpPr>
        <p:spPr>
          <a:xfrm>
            <a:off x="4834948" y="2996952"/>
            <a:ext cx="4206043" cy="3312368"/>
          </a:xfrm>
        </p:spPr>
        <p:txBody>
          <a:bodyPr/>
          <a:lstStyle/>
          <a:p>
            <a:pPr marL="0" indent="0" eaLnBrk="1" hangingPunct="1">
              <a:buFontTx/>
              <a:buNone/>
              <a:defRPr/>
            </a:pPr>
            <a:r>
              <a:rPr lang="en-GB" sz="2000" dirty="0">
                <a:sym typeface="Arial" charset="0"/>
              </a:rPr>
              <a:t>Early Help Advisors: </a:t>
            </a:r>
          </a:p>
          <a:p>
            <a:pPr marL="0" indent="0" defTabSz="1030288" eaLnBrk="1" hangingPunct="1">
              <a:buFontTx/>
              <a:buNone/>
              <a:defRPr/>
            </a:pPr>
            <a:r>
              <a:rPr lang="en-GB" sz="2000" dirty="0">
                <a:sym typeface="Arial" charset="0"/>
              </a:rPr>
              <a:t>Locality 1 and 5   	01332 640723</a:t>
            </a:r>
          </a:p>
          <a:p>
            <a:pPr marL="0" indent="0" defTabSz="1030288" eaLnBrk="1" hangingPunct="1">
              <a:buFontTx/>
              <a:buNone/>
              <a:defRPr/>
            </a:pPr>
            <a:r>
              <a:rPr lang="en-GB" sz="2000" dirty="0">
                <a:sym typeface="Arial" charset="0"/>
              </a:rPr>
              <a:t>		01332 641047</a:t>
            </a:r>
          </a:p>
          <a:p>
            <a:pPr defTabSz="1030288" eaLnBrk="1" hangingPunct="1">
              <a:buClr>
                <a:schemeClr val="folHlink"/>
              </a:buClr>
              <a:buFontTx/>
              <a:buNone/>
              <a:defRPr/>
            </a:pPr>
            <a:r>
              <a:rPr lang="en-GB" altLang="en-US" sz="2000" dirty="0"/>
              <a:t>Locality 2             	01332 715636 </a:t>
            </a:r>
          </a:p>
          <a:p>
            <a:pPr defTabSz="1030288" eaLnBrk="1" hangingPunct="1">
              <a:buClr>
                <a:schemeClr val="folHlink"/>
              </a:buClr>
              <a:buFontTx/>
              <a:buNone/>
              <a:defRPr/>
            </a:pPr>
            <a:r>
              <a:rPr lang="en-GB" altLang="en-US" sz="2000" dirty="0"/>
              <a:t>Locality 3 and 4   	01332 641183  </a:t>
            </a:r>
          </a:p>
          <a:p>
            <a:pPr eaLnBrk="1" hangingPunct="1">
              <a:buClr>
                <a:schemeClr val="folHlink"/>
              </a:buClr>
              <a:buFontTx/>
              <a:buNone/>
              <a:defRPr/>
            </a:pPr>
            <a:r>
              <a:rPr lang="en-GB" altLang="en-US" sz="2000" dirty="0"/>
              <a:t>Young Carer’s Early Help Advisor:</a:t>
            </a:r>
          </a:p>
          <a:p>
            <a:pPr defTabSz="1030288" eaLnBrk="1" hangingPunct="1">
              <a:buClr>
                <a:schemeClr val="folHlink"/>
              </a:buClr>
              <a:buFontTx/>
              <a:buNone/>
              <a:defRPr/>
            </a:pPr>
            <a:r>
              <a:rPr lang="en-GB" altLang="en-US" sz="2000" dirty="0"/>
              <a:t>Mandala Flash 	01332 641017</a:t>
            </a:r>
          </a:p>
          <a:p>
            <a:pPr defTabSz="1030288" eaLnBrk="1" hangingPunct="1">
              <a:buClr>
                <a:schemeClr val="folHlink"/>
              </a:buClr>
              <a:buFontTx/>
              <a:buNone/>
              <a:defRPr/>
            </a:pPr>
            <a:r>
              <a:rPr lang="en-GB" altLang="en-US" sz="2000" dirty="0">
                <a:hlinkClick r:id="rId6"/>
              </a:rPr>
              <a:t>mandala.flash@derby.gov.uk</a:t>
            </a:r>
            <a:r>
              <a:rPr lang="en-GB" altLang="en-US" sz="2000" dirty="0"/>
              <a:t> </a:t>
            </a:r>
          </a:p>
          <a:p>
            <a:endParaRPr lang="en-GB" sz="2000" dirty="0"/>
          </a:p>
        </p:txBody>
      </p:sp>
      <p:sp>
        <p:nvSpPr>
          <p:cNvPr id="4" name="TextBox 3">
            <a:extLst>
              <a:ext uri="{FF2B5EF4-FFF2-40B4-BE49-F238E27FC236}">
                <a16:creationId xmlns:a16="http://schemas.microsoft.com/office/drawing/2014/main" id="{9F64C861-975B-4CC7-8033-153CBF36370D}"/>
              </a:ext>
            </a:extLst>
          </p:cNvPr>
          <p:cNvSpPr txBox="1"/>
          <p:nvPr/>
        </p:nvSpPr>
        <p:spPr>
          <a:xfrm>
            <a:off x="103009" y="1562183"/>
            <a:ext cx="8937982" cy="1015663"/>
          </a:xfrm>
          <a:prstGeom prst="rect">
            <a:avLst/>
          </a:prstGeom>
          <a:noFill/>
        </p:spPr>
        <p:txBody>
          <a:bodyPr wrap="square" rtlCol="0">
            <a:spAutoFit/>
          </a:bodyPr>
          <a:lstStyle/>
          <a:p>
            <a:pPr marL="0" eaLnBrk="1" hangingPunct="1">
              <a:defRPr/>
            </a:pPr>
            <a:r>
              <a:rPr lang="en-GB" sz="2000" dirty="0">
                <a:sym typeface="Arial" charset="0"/>
              </a:rPr>
              <a:t>During the Covid-19 period, a virtual VCM is operating. Telephone support from EHA Advisors is also available. Early Help forms and guidance can be found </a:t>
            </a:r>
            <a:r>
              <a:rPr lang="en-GB" sz="2000" dirty="0">
                <a:sym typeface="Arial" charset="0"/>
                <a:hlinkClick r:id="rId7"/>
              </a:rPr>
              <a:t>here</a:t>
            </a:r>
            <a:r>
              <a:rPr lang="en-GB" sz="2000" dirty="0">
                <a:sym typeface="Arial" charset="0"/>
              </a:rPr>
              <a: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solidFill>
            <a:schemeClr val="accent1"/>
          </a:solidFill>
          <a:ln w="3175">
            <a:solidFill>
              <a:schemeClr val="tx1"/>
            </a:solidFill>
            <a:miter lim="800000"/>
            <a:headEnd/>
            <a:tailEnd/>
          </a:ln>
        </p:spPr>
        <p:txBody>
          <a:bodyPr rIns="132080"/>
          <a:lstStyle/>
          <a:p>
            <a:pPr indent="0" eaLnBrk="1" hangingPunct="1"/>
            <a:r>
              <a:rPr lang="en-US" altLang="en-US" b="1" dirty="0"/>
              <a:t>Safeguarding and remote education during Covid-19</a:t>
            </a:r>
          </a:p>
        </p:txBody>
      </p:sp>
      <p:sp>
        <p:nvSpPr>
          <p:cNvPr id="2" name="Content Placeholder 1">
            <a:extLst>
              <a:ext uri="{FF2B5EF4-FFF2-40B4-BE49-F238E27FC236}">
                <a16:creationId xmlns:a16="http://schemas.microsoft.com/office/drawing/2014/main" id="{E6E57E1F-753E-4E1C-B2F4-0500170D3B35}"/>
              </a:ext>
            </a:extLst>
          </p:cNvPr>
          <p:cNvSpPr>
            <a:spLocks noGrp="1" noChangeArrowheads="1"/>
          </p:cNvSpPr>
          <p:nvPr>
            <p:ph idx="1"/>
          </p:nvPr>
        </p:nvSpPr>
        <p:spPr bwMode="auto">
          <a:xfrm>
            <a:off x="762000" y="1772816"/>
            <a:ext cx="7470775" cy="48628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B0C0C"/>
                </a:solidFill>
                <a:latin typeface="+mn-lt"/>
              </a:rPr>
              <a:t>National </a:t>
            </a:r>
            <a:r>
              <a:rPr lang="en-US" altLang="en-US" sz="2000" dirty="0">
                <a:solidFill>
                  <a:schemeClr val="accent1">
                    <a:lumMod val="50000"/>
                  </a:schemeClr>
                </a:solidFill>
                <a:latin typeface="+mn-lt"/>
                <a:hlinkClick r:id="rId3">
                  <a:extLst>
                    <a:ext uri="{A12FA001-AC4F-418D-AE19-62706E023703}">
                      <ahyp:hlinkClr xmlns:ahyp="http://schemas.microsoft.com/office/drawing/2018/hyperlinkcolor" val="tx"/>
                    </a:ext>
                  </a:extLst>
                </a:hlinkClick>
              </a:rPr>
              <a:t>guidance</a:t>
            </a:r>
            <a:r>
              <a:rPr lang="en-US" altLang="en-US" sz="2000" dirty="0">
                <a:solidFill>
                  <a:srgbClr val="0B0C0C"/>
                </a:solidFill>
                <a:latin typeface="+mn-lt"/>
              </a:rPr>
              <a:t> published on 19</a:t>
            </a:r>
            <a:r>
              <a:rPr lang="en-US" altLang="en-US" sz="2000" baseline="30000" dirty="0">
                <a:solidFill>
                  <a:srgbClr val="0B0C0C"/>
                </a:solidFill>
                <a:latin typeface="+mn-lt"/>
              </a:rPr>
              <a:t>th</a:t>
            </a:r>
            <a:r>
              <a:rPr lang="en-US" altLang="en-US" sz="2000" dirty="0">
                <a:solidFill>
                  <a:srgbClr val="0B0C0C"/>
                </a:solidFill>
                <a:latin typeface="+mn-lt"/>
              </a:rPr>
              <a:t> April 2020 sets out key information on k</a:t>
            </a:r>
            <a:r>
              <a:rPr kumimoji="0" lang="en-US" altLang="en-US" sz="2000" b="0" i="0" u="none" strike="noStrike" cap="none" normalizeH="0" baseline="0" dirty="0">
                <a:ln>
                  <a:noFill/>
                </a:ln>
                <a:solidFill>
                  <a:srgbClr val="0B0C0C"/>
                </a:solidFill>
                <a:effectLst/>
                <a:latin typeface="+mn-lt"/>
              </a:rPr>
              <a:t>eeping teachers safe when providing remote education.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B0C0C"/>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B0C0C"/>
                </a:solidFill>
                <a:effectLst/>
                <a:latin typeface="+mn-lt"/>
              </a:rPr>
              <a:t>Remote education is a new experience for both staff and pupils, so it’s important that schools understand how to approach safeguarding procedures online.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B0C0C"/>
                </a:solidFill>
                <a:effectLst/>
                <a:latin typeface="+mn-lt"/>
              </a:rPr>
              <a:t>Schools may wish to use these resources to understand more about ensuring online education is safe: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endParaRPr>
          </a:p>
          <a:p>
            <a:pPr marL="342900" indent="-342900">
              <a:spcBef>
                <a:spcPct val="0"/>
              </a:spcBef>
              <a:buSzTx/>
              <a:buFont typeface="Arial" panose="020B0604020202020204" pitchFamily="34" charset="0"/>
              <a:buChar char="•"/>
              <a:tabLst>
                <a:tab pos="266700" algn="l"/>
              </a:tabLst>
            </a:pPr>
            <a:r>
              <a:rPr kumimoji="0" lang="en-US" altLang="en-US" sz="2000" b="0" i="0" u="none" strike="noStrike" cap="none" normalizeH="0" baseline="0" dirty="0">
                <a:ln>
                  <a:noFill/>
                </a:ln>
                <a:solidFill>
                  <a:srgbClr val="0B0C0C"/>
                </a:solidFill>
                <a:effectLst/>
                <a:latin typeface="+mn-lt"/>
              </a:rPr>
              <a:t>remote education advice from </a:t>
            </a:r>
            <a:r>
              <a:rPr kumimoji="0" lang="en-US" altLang="en-US" sz="2000" b="0" i="0" u="none" strike="noStrike" cap="none" normalizeH="0" baseline="0" dirty="0">
                <a:ln>
                  <a:noFill/>
                </a:ln>
                <a:solidFill>
                  <a:srgbClr val="4C2C92"/>
                </a:solidFill>
                <a:effectLst/>
                <a:latin typeface="+mn-lt"/>
                <a:hlinkClick r:id="rId4"/>
              </a:rPr>
              <a:t>The Key for School Leaders</a:t>
            </a:r>
            <a:endParaRPr kumimoji="0" lang="en-US" altLang="en-US" sz="2000" b="0" i="0" u="none" strike="noStrike" cap="none" normalizeH="0" baseline="0" dirty="0">
              <a:ln>
                <a:noFill/>
              </a:ln>
              <a:solidFill>
                <a:srgbClr val="0B0C0C"/>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B0C0C"/>
                </a:solidFill>
                <a:effectLst/>
                <a:latin typeface="+mn-lt"/>
              </a:rPr>
              <a:t>advice from </a:t>
            </a:r>
            <a:r>
              <a:rPr kumimoji="0" lang="en-US" altLang="en-US" sz="2000" b="0" i="0" u="none" strike="noStrike" cap="none" normalizeH="0" baseline="0" dirty="0">
                <a:ln>
                  <a:noFill/>
                </a:ln>
                <a:solidFill>
                  <a:srgbClr val="4C2C92"/>
                </a:solidFill>
                <a:effectLst/>
                <a:latin typeface="+mn-lt"/>
                <a:hlinkClick r:id="rId5"/>
              </a:rPr>
              <a:t>NSPCC</a:t>
            </a:r>
            <a:r>
              <a:rPr kumimoji="0" lang="en-US" altLang="en-US" sz="2000" b="0" i="0" u="none" strike="noStrike" cap="none" normalizeH="0" baseline="0" dirty="0">
                <a:ln>
                  <a:noFill/>
                </a:ln>
                <a:solidFill>
                  <a:srgbClr val="0B0C0C"/>
                </a:solidFill>
                <a:effectLst/>
                <a:latin typeface="+mn-lt"/>
              </a:rPr>
              <a:t> on undertaking remote education safely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B0C0C"/>
                </a:solidFill>
                <a:effectLst/>
                <a:latin typeface="+mn-lt"/>
              </a:rPr>
              <a:t>guidance from the </a:t>
            </a:r>
            <a:r>
              <a:rPr kumimoji="0" lang="en-US" altLang="en-US" sz="2000" b="0" i="0" u="none" strike="noStrike" cap="none" normalizeH="0" baseline="0" dirty="0">
                <a:ln>
                  <a:noFill/>
                </a:ln>
                <a:solidFill>
                  <a:srgbClr val="4C2C92"/>
                </a:solidFill>
                <a:effectLst/>
                <a:latin typeface="+mn-lt"/>
                <a:hlinkClick r:id="rId6"/>
              </a:rPr>
              <a:t>UK Safer Internet Centre</a:t>
            </a:r>
            <a:r>
              <a:rPr kumimoji="0" lang="en-US" altLang="en-US" sz="2000" b="0" i="0" u="none" strike="noStrike" cap="none" normalizeH="0" baseline="0" dirty="0">
                <a:ln>
                  <a:noFill/>
                </a:ln>
                <a:solidFill>
                  <a:srgbClr val="0B0C0C"/>
                </a:solidFill>
                <a:effectLst/>
                <a:latin typeface="+mn-lt"/>
              </a:rPr>
              <a:t> on remote education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78783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solidFill>
            <a:schemeClr val="accent1"/>
          </a:solidFill>
          <a:ln w="3175">
            <a:solidFill>
              <a:schemeClr val="tx1"/>
            </a:solidFill>
            <a:miter lim="800000"/>
            <a:headEnd/>
            <a:tailEnd/>
          </a:ln>
        </p:spPr>
        <p:txBody>
          <a:bodyPr rIns="132080"/>
          <a:lstStyle/>
          <a:p>
            <a:pPr indent="0" eaLnBrk="1" hangingPunct="1"/>
            <a:r>
              <a:rPr lang="en-US" altLang="en-US" b="1" dirty="0"/>
              <a:t>Remote Working</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762708" y="1609928"/>
            <a:ext cx="7772400" cy="4843408"/>
          </a:xfrm>
        </p:spPr>
        <p:txBody>
          <a:bodyPr rIns="132080"/>
          <a:lstStyle/>
          <a:p>
            <a:r>
              <a:rPr lang="en-US" sz="2000" b="1" dirty="0"/>
              <a:t>Remote Working and Use of Technology </a:t>
            </a:r>
            <a:endParaRPr lang="en-US" sz="2000" dirty="0"/>
          </a:p>
          <a:p>
            <a:r>
              <a:rPr lang="en-US" sz="2000" dirty="0"/>
              <a:t>It is important to note that personal data must at all times continue to be processed and stored in accordance with Data Protection principles. </a:t>
            </a:r>
            <a:r>
              <a:rPr lang="en-US" sz="2000" dirty="0">
                <a:hlinkClick r:id="rId3"/>
              </a:rPr>
              <a:t>Data Protection and Coronavirus: What You Need to Know</a:t>
            </a:r>
            <a:r>
              <a:rPr lang="en-US" sz="2000" dirty="0"/>
              <a:t> (Information Commissioner’s Office) </a:t>
            </a:r>
          </a:p>
          <a:p>
            <a:r>
              <a:rPr lang="en-US" sz="2000" dirty="0"/>
              <a:t>You should not use personal devices to communicate with service-users, store personal data on personal devices or download and use apps onto work or personal devices (phones/laptops/tablet computers) without express </a:t>
            </a:r>
            <a:r>
              <a:rPr lang="en-US" sz="2000" dirty="0" err="1"/>
              <a:t>authorisation</a:t>
            </a:r>
            <a:r>
              <a:rPr lang="en-US" sz="2000" dirty="0"/>
              <a:t> from your manager. If using video calls consider beforehand the following best practice: </a:t>
            </a:r>
          </a:p>
          <a:p>
            <a:pPr marL="382588" indent="-342900">
              <a:buFont typeface="Arial" panose="020B0604020202020204" pitchFamily="34" charset="0"/>
              <a:buChar char="•"/>
            </a:pPr>
            <a:r>
              <a:rPr lang="en-US" sz="2000" dirty="0"/>
              <a:t>All parties have prepared for the call (if possible) and are suitably dressed in an appropriate location; </a:t>
            </a:r>
          </a:p>
          <a:p>
            <a:pPr marL="382588" indent="-342900">
              <a:buFont typeface="Arial" panose="020B0604020202020204" pitchFamily="34" charset="0"/>
              <a:buChar char="•"/>
            </a:pPr>
            <a:r>
              <a:rPr lang="en-US" sz="2000" dirty="0"/>
              <a:t>If privacy is needed to talk to a child or </a:t>
            </a:r>
            <a:r>
              <a:rPr lang="en-US" sz="2000" dirty="0" err="1"/>
              <a:t>carer</a:t>
            </a:r>
            <a:r>
              <a:rPr lang="en-US" sz="2000" dirty="0"/>
              <a:t>, how this will be raised and where should it happen? </a:t>
            </a:r>
          </a:p>
          <a:p>
            <a:pPr eaLnBrk="1" hangingPunct="1"/>
            <a:endParaRPr lang="en-US" sz="1800" dirty="0"/>
          </a:p>
        </p:txBody>
      </p:sp>
    </p:spTree>
    <p:extLst>
      <p:ext uri="{BB962C8B-B14F-4D97-AF65-F5344CB8AC3E}">
        <p14:creationId xmlns:p14="http://schemas.microsoft.com/office/powerpoint/2010/main" val="35750524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D330599-4A58-4390-AB49-CCFBDEF13D17}"/>
              </a:ext>
            </a:extLst>
          </p:cNvPr>
          <p:cNvSpPr>
            <a:spLocks noGrp="1"/>
          </p:cNvSpPr>
          <p:nvPr>
            <p:ph type="title"/>
          </p:nvPr>
        </p:nvSpPr>
        <p:spPr>
          <a:solidFill>
            <a:schemeClr val="accent1"/>
          </a:solidFill>
          <a:ln w="12700">
            <a:solidFill>
              <a:schemeClr val="tx1"/>
            </a:solidFill>
            <a:miter lim="800000"/>
            <a:headEnd/>
            <a:tailEnd/>
          </a:ln>
        </p:spPr>
        <p:txBody>
          <a:bodyPr/>
          <a:lstStyle/>
          <a:p>
            <a:pPr marL="0" indent="0"/>
            <a:r>
              <a:rPr lang="en-GB" altLang="en-US" sz="4000" dirty="0"/>
              <a:t> </a:t>
            </a:r>
            <a:r>
              <a:rPr lang="en-GB" altLang="en-US" sz="1800" b="1" dirty="0"/>
              <a:t>Derby and Derbyshire Safeguarding Children Partnership </a:t>
            </a:r>
            <a:br>
              <a:rPr lang="en-GB" altLang="en-US" sz="1800" dirty="0"/>
            </a:br>
            <a:r>
              <a:rPr lang="en-GB" altLang="en-US" sz="1800" b="1" dirty="0"/>
              <a:t>Multi Agency Dispute Resolution and Escalation Policy </a:t>
            </a:r>
            <a:br>
              <a:rPr lang="en-GB" altLang="en-US" sz="1800" dirty="0"/>
            </a:br>
            <a:r>
              <a:rPr lang="en-GB" altLang="en-US" sz="1800" b="1" dirty="0"/>
              <a:t>November 2019 </a:t>
            </a:r>
          </a:p>
        </p:txBody>
      </p:sp>
      <p:sp>
        <p:nvSpPr>
          <p:cNvPr id="64515" name="Subtitle 2">
            <a:extLst>
              <a:ext uri="{FF2B5EF4-FFF2-40B4-BE49-F238E27FC236}">
                <a16:creationId xmlns:a16="http://schemas.microsoft.com/office/drawing/2014/main" id="{8059532D-3213-4865-9EA5-C273A3C9F44E}"/>
              </a:ext>
            </a:extLst>
          </p:cNvPr>
          <p:cNvSpPr>
            <a:spLocks noGrp="1"/>
          </p:cNvSpPr>
          <p:nvPr>
            <p:ph idx="1"/>
          </p:nvPr>
        </p:nvSpPr>
        <p:spPr/>
        <p:txBody>
          <a:bodyPr/>
          <a:lstStyle/>
          <a:p>
            <a:pPr>
              <a:defRPr/>
            </a:pPr>
            <a:endParaRPr lang="en-GB" sz="2800" dirty="0"/>
          </a:p>
          <a:p>
            <a:pPr marL="39688" indent="0">
              <a:buFont typeface="Arial" panose="020B0604020202020204" pitchFamily="34" charset="0"/>
              <a:buNone/>
              <a:defRPr/>
            </a:pPr>
            <a:r>
              <a:rPr lang="en-GB" sz="2600" dirty="0"/>
              <a:t>Children’s safety can only be assured and their welfare promoted where practitioners work respectfully together, sharing responsibility for case management and decision making, challenging appropriately and ensuring all relevant perspectives are explored. </a:t>
            </a:r>
          </a:p>
          <a:p>
            <a:pPr marL="39688" indent="0">
              <a:buFont typeface="Arial" panose="020B0604020202020204" pitchFamily="34" charset="0"/>
              <a:buNone/>
              <a:defRPr/>
            </a:pPr>
            <a:endParaRPr lang="en-GB" sz="2600" dirty="0"/>
          </a:p>
          <a:p>
            <a:pPr marL="0" indent="0" eaLnBrk="1" hangingPunct="1">
              <a:buFont typeface="Arial" panose="020B0604020202020204" pitchFamily="34" charset="0"/>
              <a:buNone/>
              <a:defRPr/>
            </a:pPr>
            <a:endParaRPr lang="en-GB" altLang="en-US" sz="2500" dirty="0"/>
          </a:p>
        </p:txBody>
      </p:sp>
    </p:spTree>
    <p:extLst>
      <p:ext uri="{BB962C8B-B14F-4D97-AF65-F5344CB8AC3E}">
        <p14:creationId xmlns:p14="http://schemas.microsoft.com/office/powerpoint/2010/main" val="32666127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A225833A-BB67-4EBF-8E4A-22A5DD9896B7}"/>
              </a:ext>
            </a:extLst>
          </p:cNvPr>
          <p:cNvSpPr>
            <a:spLocks noGrp="1"/>
          </p:cNvSpPr>
          <p:nvPr>
            <p:ph type="title"/>
          </p:nvPr>
        </p:nvSpPr>
        <p:spPr/>
        <p:txBody>
          <a:bodyPr/>
          <a:lstStyle/>
          <a:p>
            <a:br>
              <a:rPr lang="en-GB" altLang="en-US" sz="1800" dirty="0"/>
            </a:br>
            <a:r>
              <a:rPr lang="en-GB" altLang="en-US" sz="1800" dirty="0"/>
              <a:t> </a:t>
            </a:r>
            <a:r>
              <a:rPr lang="en-GB" altLang="en-US" sz="1800" b="1" dirty="0"/>
              <a:t>Derby and Derbyshire Safeguarding Children Partnership </a:t>
            </a:r>
            <a:br>
              <a:rPr lang="en-GB" altLang="en-US" sz="1800" dirty="0"/>
            </a:br>
            <a:r>
              <a:rPr lang="en-GB" altLang="en-US" sz="1800" b="1" dirty="0">
                <a:hlinkClick r:id="rId3"/>
              </a:rPr>
              <a:t>Multi Agency Dispute Resolution and Escalation Policy </a:t>
            </a:r>
            <a:br>
              <a:rPr lang="en-GB" altLang="en-US" sz="1800" dirty="0"/>
            </a:br>
            <a:r>
              <a:rPr lang="en-GB" altLang="en-US" sz="1800" b="1" dirty="0"/>
              <a:t>November 2019 </a:t>
            </a:r>
          </a:p>
        </p:txBody>
      </p:sp>
      <p:pic>
        <p:nvPicPr>
          <p:cNvPr id="10" name="Picture 9" descr="A close up of a logo&#10;&#10;Description automatically generated">
            <a:extLst>
              <a:ext uri="{FF2B5EF4-FFF2-40B4-BE49-F238E27FC236}">
                <a16:creationId xmlns:a16="http://schemas.microsoft.com/office/drawing/2014/main" id="{2A406394-0580-48EC-A7DB-8275C1487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707398" y="2045130"/>
            <a:ext cx="4643669" cy="4099041"/>
          </a:xfrm>
          <a:prstGeom prst="rect">
            <a:avLst/>
          </a:prstGeom>
        </p:spPr>
      </p:pic>
    </p:spTree>
    <p:extLst>
      <p:ext uri="{BB962C8B-B14F-4D97-AF65-F5344CB8AC3E}">
        <p14:creationId xmlns:p14="http://schemas.microsoft.com/office/powerpoint/2010/main" val="39305242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24F50ACD-8DC3-40C0-9C81-E772A04422F0}"/>
              </a:ext>
            </a:extLst>
          </p:cNvPr>
          <p:cNvSpPr>
            <a:spLocks noGrp="1"/>
          </p:cNvSpPr>
          <p:nvPr>
            <p:ph type="title"/>
          </p:nvPr>
        </p:nvSpPr>
        <p:spPr>
          <a:solidFill>
            <a:schemeClr val="accent1"/>
          </a:solidFill>
        </p:spPr>
        <p:txBody>
          <a:bodyPr lIns="91440" tIns="45720" bIns="45720"/>
          <a:lstStyle/>
          <a:p>
            <a:pPr eaLnBrk="1" hangingPunct="1"/>
            <a:r>
              <a:rPr lang="en-GB" altLang="en-US" sz="4000" b="1" dirty="0"/>
              <a:t>Safeguarding Files</a:t>
            </a:r>
          </a:p>
        </p:txBody>
      </p:sp>
      <p:sp>
        <p:nvSpPr>
          <p:cNvPr id="87043" name="Content Placeholder 2">
            <a:extLst>
              <a:ext uri="{FF2B5EF4-FFF2-40B4-BE49-F238E27FC236}">
                <a16:creationId xmlns:a16="http://schemas.microsoft.com/office/drawing/2014/main" id="{22B1C609-28C3-4C1B-A172-720CB37BC03A}"/>
              </a:ext>
            </a:extLst>
          </p:cNvPr>
          <p:cNvSpPr>
            <a:spLocks noGrp="1"/>
          </p:cNvSpPr>
          <p:nvPr>
            <p:ph idx="1"/>
          </p:nvPr>
        </p:nvSpPr>
        <p:spPr>
          <a:xfrm>
            <a:off x="685800" y="1981200"/>
            <a:ext cx="8278688" cy="4495800"/>
          </a:xfrm>
        </p:spPr>
        <p:txBody>
          <a:bodyPr lIns="91440" tIns="45720" bIns="45720"/>
          <a:lstStyle/>
          <a:p>
            <a:pPr marL="0" indent="0" eaLnBrk="1" hangingPunct="1">
              <a:lnSpc>
                <a:spcPct val="90000"/>
              </a:lnSpc>
              <a:buFont typeface="Arial" panose="020B0604020202020204" pitchFamily="34" charset="0"/>
              <a:buNone/>
            </a:pPr>
            <a:r>
              <a:rPr lang="en-GB" altLang="en-US" sz="2400" dirty="0"/>
              <a:t>Keep accurate records and update chronologies.</a:t>
            </a:r>
          </a:p>
          <a:p>
            <a:pPr marL="0" eaLnBrk="1" hangingPunct="1">
              <a:lnSpc>
                <a:spcPct val="90000"/>
              </a:lnSpc>
            </a:pPr>
            <a:endParaRPr lang="en-GB" altLang="en-US" sz="2400" dirty="0"/>
          </a:p>
          <a:p>
            <a:pPr marL="0" eaLnBrk="1" hangingPunct="1">
              <a:lnSpc>
                <a:spcPct val="90000"/>
              </a:lnSpc>
            </a:pPr>
            <a:r>
              <a:rPr lang="en-GB" altLang="en-US" sz="2400" dirty="0"/>
              <a:t>Remind staff to:</a:t>
            </a:r>
          </a:p>
          <a:p>
            <a:pPr marL="0" eaLnBrk="1" hangingPunct="1">
              <a:lnSpc>
                <a:spcPct val="90000"/>
              </a:lnSpc>
            </a:pPr>
            <a:endParaRPr lang="en-GB" altLang="en-US" sz="2400" dirty="0"/>
          </a:p>
          <a:p>
            <a:pPr marL="457200" indent="-457200" eaLnBrk="1" hangingPunct="1">
              <a:lnSpc>
                <a:spcPct val="90000"/>
              </a:lnSpc>
              <a:buFont typeface="Arial" panose="020B0604020202020204" pitchFamily="34" charset="0"/>
              <a:buChar char="•"/>
            </a:pPr>
            <a:r>
              <a:rPr lang="en-GB" altLang="en-US" sz="2400" dirty="0"/>
              <a:t>Always use professional language</a:t>
            </a:r>
          </a:p>
          <a:p>
            <a:pPr marL="457200" indent="-457200" eaLnBrk="1" hangingPunct="1">
              <a:lnSpc>
                <a:spcPct val="90000"/>
              </a:lnSpc>
              <a:buFont typeface="Arial" panose="020B0604020202020204" pitchFamily="34" charset="0"/>
              <a:buChar char="•"/>
            </a:pPr>
            <a:r>
              <a:rPr lang="en-GB" altLang="en-US" sz="2400" dirty="0"/>
              <a:t>Reporting should be factual </a:t>
            </a:r>
          </a:p>
          <a:p>
            <a:pPr marL="457200" indent="-457200" eaLnBrk="1" hangingPunct="1">
              <a:lnSpc>
                <a:spcPct val="90000"/>
              </a:lnSpc>
              <a:buFont typeface="Arial" panose="020B0604020202020204" pitchFamily="34" charset="0"/>
              <a:buChar char="•"/>
            </a:pPr>
            <a:r>
              <a:rPr lang="en-GB" altLang="en-US" sz="2400" dirty="0"/>
              <a:t>All concerns, disclosures or incidents must be recorded and shared with the DSLs</a:t>
            </a:r>
          </a:p>
          <a:p>
            <a:pPr marL="457200" indent="-457200" eaLnBrk="1" hangingPunct="1">
              <a:lnSpc>
                <a:spcPct val="90000"/>
              </a:lnSpc>
              <a:buFont typeface="Arial" panose="020B0604020202020204" pitchFamily="34" charset="0"/>
              <a:buChar char="•"/>
            </a:pPr>
            <a:r>
              <a:rPr lang="en-GB" altLang="en-US" sz="2400" dirty="0"/>
              <a:t>Actions taken should be in line with DDSCP procedures and with your internal policies </a:t>
            </a:r>
          </a:p>
          <a:p>
            <a:pPr marL="0" indent="0" eaLnBrk="1" hangingPunct="1">
              <a:lnSpc>
                <a:spcPct val="90000"/>
              </a:lnSpc>
              <a:buFont typeface="Arial" panose="020B0604020202020204" pitchFamily="34" charset="0"/>
              <a:buNone/>
            </a:pPr>
            <a:endParaRPr lang="en-GB" altLang="en-US" sz="26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a:extLst>
              <a:ext uri="{FF2B5EF4-FFF2-40B4-BE49-F238E27FC236}">
                <a16:creationId xmlns:a16="http://schemas.microsoft.com/office/drawing/2014/main" id="{F7BF56EB-1074-40E4-9C49-B8126CFDFC30}"/>
              </a:ext>
            </a:extLst>
          </p:cNvPr>
          <p:cNvSpPr>
            <a:spLocks noChangeArrowheads="1"/>
          </p:cNvSpPr>
          <p:nvPr/>
        </p:nvSpPr>
        <p:spPr bwMode="auto">
          <a:xfrm>
            <a:off x="755576" y="1966912"/>
            <a:ext cx="792088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700"/>
              </a:spcBef>
              <a:buClr>
                <a:srgbClr val="000000"/>
              </a:buClr>
              <a:buSzPct val="171000"/>
              <a:buFont typeface="Gill Sans" charset="0"/>
              <a:buChar char="•"/>
              <a:defRPr sz="2800">
                <a:solidFill>
                  <a:schemeClr val="tx1"/>
                </a:solidFill>
                <a:latin typeface="Gill Sans" charset="0"/>
                <a:sym typeface="Gill Sans" charset="0"/>
              </a:defRPr>
            </a:lvl1pPr>
            <a:lvl2pPr marL="742950" indent="-285750" eaLnBrk="0" hangingPunct="0">
              <a:spcBef>
                <a:spcPts val="1700"/>
              </a:spcBef>
              <a:buClr>
                <a:srgbClr val="000000"/>
              </a:buClr>
              <a:buSzPct val="171000"/>
              <a:buFont typeface="Gill Sans" charset="0"/>
              <a:buChar char="•"/>
              <a:defRPr sz="2800">
                <a:solidFill>
                  <a:schemeClr val="tx1"/>
                </a:solidFill>
                <a:latin typeface="Gill Sans" charset="0"/>
                <a:sym typeface="Gill Sans" charset="0"/>
              </a:defRPr>
            </a:lvl2pPr>
            <a:lvl3pPr marL="1143000" indent="-228600" eaLnBrk="0" hangingPunct="0">
              <a:spcBef>
                <a:spcPts val="1700"/>
              </a:spcBef>
              <a:buClr>
                <a:srgbClr val="000000"/>
              </a:buClr>
              <a:buSzPct val="171000"/>
              <a:buFont typeface="Gill Sans" charset="0"/>
              <a:buChar char="•"/>
              <a:defRPr sz="2800">
                <a:solidFill>
                  <a:schemeClr val="tx1"/>
                </a:solidFill>
                <a:latin typeface="Gill Sans" charset="0"/>
                <a:sym typeface="Gill Sans" charset="0"/>
              </a:defRPr>
            </a:lvl3pPr>
            <a:lvl4pPr marL="1600200" indent="-228600" eaLnBrk="0" hangingPunct="0">
              <a:spcBef>
                <a:spcPts val="1700"/>
              </a:spcBef>
              <a:buClr>
                <a:srgbClr val="000000"/>
              </a:buClr>
              <a:buSzPct val="171000"/>
              <a:buFont typeface="Gill Sans" charset="0"/>
              <a:buChar char="•"/>
              <a:defRPr sz="2800">
                <a:solidFill>
                  <a:schemeClr val="tx1"/>
                </a:solidFill>
                <a:latin typeface="Gill Sans" charset="0"/>
                <a:sym typeface="Gill Sans" charset="0"/>
              </a:defRPr>
            </a:lvl4pPr>
            <a:lvl5pPr marL="2057400" indent="-228600" eaLnBrk="0" hangingPunct="0">
              <a:spcBef>
                <a:spcPts val="1700"/>
              </a:spcBef>
              <a:buClr>
                <a:srgbClr val="000000"/>
              </a:buClr>
              <a:buSzPct val="171000"/>
              <a:buFont typeface="Gill Sans" charset="0"/>
              <a:buChar char="•"/>
              <a:defRPr sz="2800">
                <a:solidFill>
                  <a:schemeClr val="tx1"/>
                </a:solidFill>
                <a:latin typeface="Gill Sans" charset="0"/>
                <a:sym typeface="Gill Sans" charset="0"/>
              </a:defRPr>
            </a:lvl5pPr>
            <a:lvl6pPr marL="2514600" indent="-228600" eaLnBrk="0" fontAlgn="base" hangingPunct="0">
              <a:spcBef>
                <a:spcPts val="1700"/>
              </a:spcBef>
              <a:spcAft>
                <a:spcPct val="0"/>
              </a:spcAft>
              <a:buClr>
                <a:srgbClr val="000000"/>
              </a:buClr>
              <a:buSzPct val="171000"/>
              <a:buFont typeface="Gill Sans" charset="0"/>
              <a:buChar char="•"/>
              <a:defRPr sz="2800">
                <a:solidFill>
                  <a:schemeClr val="tx1"/>
                </a:solidFill>
                <a:latin typeface="Gill Sans" charset="0"/>
                <a:sym typeface="Gill Sans" charset="0"/>
              </a:defRPr>
            </a:lvl6pPr>
            <a:lvl7pPr marL="2971800" indent="-228600" eaLnBrk="0" fontAlgn="base" hangingPunct="0">
              <a:spcBef>
                <a:spcPts val="1700"/>
              </a:spcBef>
              <a:spcAft>
                <a:spcPct val="0"/>
              </a:spcAft>
              <a:buClr>
                <a:srgbClr val="000000"/>
              </a:buClr>
              <a:buSzPct val="171000"/>
              <a:buFont typeface="Gill Sans" charset="0"/>
              <a:buChar char="•"/>
              <a:defRPr sz="2800">
                <a:solidFill>
                  <a:schemeClr val="tx1"/>
                </a:solidFill>
                <a:latin typeface="Gill Sans" charset="0"/>
                <a:sym typeface="Gill Sans" charset="0"/>
              </a:defRPr>
            </a:lvl7pPr>
            <a:lvl8pPr marL="3429000" indent="-228600" eaLnBrk="0" fontAlgn="base" hangingPunct="0">
              <a:spcBef>
                <a:spcPts val="1700"/>
              </a:spcBef>
              <a:spcAft>
                <a:spcPct val="0"/>
              </a:spcAft>
              <a:buClr>
                <a:srgbClr val="000000"/>
              </a:buClr>
              <a:buSzPct val="171000"/>
              <a:buFont typeface="Gill Sans" charset="0"/>
              <a:buChar char="•"/>
              <a:defRPr sz="2800">
                <a:solidFill>
                  <a:schemeClr val="tx1"/>
                </a:solidFill>
                <a:latin typeface="Gill Sans" charset="0"/>
                <a:sym typeface="Gill Sans" charset="0"/>
              </a:defRPr>
            </a:lvl8pPr>
            <a:lvl9pPr marL="3886200" indent="-228600" eaLnBrk="0" fontAlgn="base" hangingPunct="0">
              <a:spcBef>
                <a:spcPts val="1700"/>
              </a:spcBef>
              <a:spcAft>
                <a:spcPct val="0"/>
              </a:spcAft>
              <a:buClr>
                <a:srgbClr val="000000"/>
              </a:buClr>
              <a:buSzPct val="171000"/>
              <a:buFont typeface="Gill Sans" charset="0"/>
              <a:buChar char="•"/>
              <a:defRPr sz="2800">
                <a:solidFill>
                  <a:schemeClr val="tx1"/>
                </a:solidFill>
                <a:latin typeface="Gill Sans" charset="0"/>
                <a:sym typeface="Gill Sans" charset="0"/>
              </a:defRPr>
            </a:lvl9pPr>
          </a:lstStyle>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Children and learners are protected and feel safe.</a:t>
            </a:r>
          </a:p>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They can identify a trusted adult.</a:t>
            </a:r>
          </a:p>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Adults listen to them and take concerns seriously.</a:t>
            </a:r>
          </a:p>
          <a:p>
            <a:pPr eaLnBrk="1" hangingPunct="1">
              <a:spcBef>
                <a:spcPct val="0"/>
              </a:spcBef>
              <a:buClrTx/>
              <a:buSzTx/>
              <a:buNone/>
            </a:pPr>
            <a:r>
              <a:rPr lang="en-GB" altLang="en-US" sz="2400" dirty="0">
                <a:solidFill>
                  <a:srgbClr val="000000"/>
                </a:solidFill>
                <a:latin typeface="Arial" panose="020B0604020202020204" pitchFamily="34" charset="0"/>
                <a:sym typeface="Arial" panose="020B0604020202020204" pitchFamily="34" charset="0"/>
              </a:rPr>
              <a:t>Concerns are shared, recorded and acted on.</a:t>
            </a:r>
          </a:p>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There are clear procedures for children who go missing.</a:t>
            </a:r>
          </a:p>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Children know how to get support if they experience discrimination. </a:t>
            </a:r>
          </a:p>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Well developed strategies to keep children safe online.</a:t>
            </a:r>
          </a:p>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Positive behaviour is promoted consistently.</a:t>
            </a:r>
            <a:endParaRPr lang="en-GB" altLang="en-US" sz="2600" dirty="0">
              <a:solidFill>
                <a:srgbClr val="000000"/>
              </a:solidFill>
              <a:latin typeface="Arial" panose="020B0604020202020204" pitchFamily="34" charset="0"/>
              <a:sym typeface="Arial" panose="020B0604020202020204" pitchFamily="34" charset="0"/>
            </a:endParaRPr>
          </a:p>
          <a:p>
            <a:pPr eaLnBrk="1" hangingPunct="1">
              <a:spcBef>
                <a:spcPct val="0"/>
              </a:spcBef>
              <a:buClrTx/>
              <a:buSzTx/>
              <a:buFontTx/>
              <a:buNone/>
            </a:pPr>
            <a:r>
              <a:rPr lang="en-GB" altLang="en-US" sz="2400" dirty="0">
                <a:solidFill>
                  <a:srgbClr val="000000"/>
                </a:solidFill>
                <a:latin typeface="Arial" panose="020B0604020202020204" pitchFamily="34" charset="0"/>
                <a:sym typeface="Arial" panose="020B0604020202020204" pitchFamily="34" charset="0"/>
              </a:rPr>
              <a:t>Robust safer recruitment procedures.</a:t>
            </a:r>
          </a:p>
          <a:p>
            <a:pPr eaLnBrk="1" hangingPunct="1">
              <a:spcBef>
                <a:spcPct val="0"/>
              </a:spcBef>
              <a:buClrTx/>
              <a:buSzTx/>
              <a:buFontTx/>
              <a:buNone/>
            </a:pPr>
            <a:endParaRPr lang="en-GB" altLang="en-US" sz="2400" dirty="0">
              <a:solidFill>
                <a:srgbClr val="000000"/>
              </a:solidFill>
              <a:latin typeface="Arial" panose="020B0604020202020204" pitchFamily="34" charset="0"/>
              <a:sym typeface="Arial" panose="020B0604020202020204" pitchFamily="34" charset="0"/>
            </a:endParaRPr>
          </a:p>
          <a:p>
            <a:pPr algn="r" eaLnBrk="1" hangingPunct="1">
              <a:spcBef>
                <a:spcPct val="0"/>
              </a:spcBef>
              <a:buClrTx/>
              <a:buSzTx/>
              <a:buFont typeface="Arial" panose="020B0604020202020204" pitchFamily="34" charset="0"/>
              <a:buNone/>
            </a:pPr>
            <a:r>
              <a:rPr lang="en-GB" altLang="en-US" sz="2000" i="1" dirty="0">
                <a:solidFill>
                  <a:srgbClr val="000000"/>
                </a:solidFill>
                <a:latin typeface="Arial" panose="020B0604020202020204" pitchFamily="34" charset="0"/>
                <a:sym typeface="Arial" panose="020B0604020202020204" pitchFamily="34" charset="0"/>
                <a:hlinkClick r:id="rId3"/>
              </a:rPr>
              <a:t>Guidance for Ofsted Inspectors</a:t>
            </a:r>
            <a:r>
              <a:rPr lang="en-GB" altLang="en-US" sz="2000" i="1" dirty="0">
                <a:solidFill>
                  <a:srgbClr val="000000"/>
                </a:solidFill>
                <a:latin typeface="Arial" panose="020B0604020202020204" pitchFamily="34" charset="0"/>
                <a:sym typeface="Arial" panose="020B0604020202020204" pitchFamily="34" charset="0"/>
              </a:rPr>
              <a:t>  (September 2019)</a:t>
            </a:r>
          </a:p>
        </p:txBody>
      </p:sp>
      <p:sp>
        <p:nvSpPr>
          <p:cNvPr id="4" name="Title 1">
            <a:extLst>
              <a:ext uri="{FF2B5EF4-FFF2-40B4-BE49-F238E27FC236}">
                <a16:creationId xmlns:a16="http://schemas.microsoft.com/office/drawing/2014/main" id="{4DE576E2-45E9-4AF2-B118-2E4BD51A45B8}"/>
              </a:ext>
            </a:extLst>
          </p:cNvPr>
          <p:cNvSpPr txBox="1">
            <a:spLocks/>
          </p:cNvSpPr>
          <p:nvPr/>
        </p:nvSpPr>
        <p:spPr bwMode="auto">
          <a:xfrm>
            <a:off x="-17202" y="-1586"/>
            <a:ext cx="7089105" cy="1600200"/>
          </a:xfrm>
          <a:prstGeom prst="rect">
            <a:avLst/>
          </a:prstGeom>
          <a:solidFill>
            <a:schemeClr val="accent1"/>
          </a:solidFill>
          <a:ln w="12700">
            <a:solidFill>
              <a:srgbClr val="000000"/>
            </a:solidFill>
            <a:miter lim="800000"/>
            <a:headEnd/>
            <a:tailEnd/>
          </a:ln>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58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sym typeface="Gill Sans" charset="0"/>
              </a:defRPr>
            </a:lvl2pPr>
            <a:lvl3pPr algn="ctr" rtl="0" eaLnBrk="0" fontAlgn="base" hangingPunct="0">
              <a:spcBef>
                <a:spcPct val="0"/>
              </a:spcBef>
              <a:spcAft>
                <a:spcPct val="0"/>
              </a:spcAft>
              <a:defRPr sz="5800">
                <a:solidFill>
                  <a:schemeClr val="tx1"/>
                </a:solidFill>
                <a:latin typeface="Gill Sans" charset="0"/>
                <a:sym typeface="Gill Sans" charset="0"/>
              </a:defRPr>
            </a:lvl3pPr>
            <a:lvl4pPr algn="ctr" rtl="0" eaLnBrk="0" fontAlgn="base" hangingPunct="0">
              <a:spcBef>
                <a:spcPct val="0"/>
              </a:spcBef>
              <a:spcAft>
                <a:spcPct val="0"/>
              </a:spcAft>
              <a:defRPr sz="5800">
                <a:solidFill>
                  <a:schemeClr val="tx1"/>
                </a:solidFill>
                <a:latin typeface="Gill Sans" charset="0"/>
                <a:sym typeface="Gill Sans" charset="0"/>
              </a:defRPr>
            </a:lvl4pPr>
            <a:lvl5pPr algn="ctr" rtl="0" eaLnBrk="0" fontAlgn="base" hangingPunct="0">
              <a:spcBef>
                <a:spcPct val="0"/>
              </a:spcBef>
              <a:spcAft>
                <a:spcPct val="0"/>
              </a:spcAft>
              <a:defRPr sz="5800">
                <a:solidFill>
                  <a:schemeClr val="tx1"/>
                </a:solidFill>
                <a:latin typeface="Gill Sans" charset="0"/>
                <a:sym typeface="Gill Sans" charset="0"/>
              </a:defRPr>
            </a:lvl5pPr>
            <a:lvl6pPr marL="457200" algn="ctr" rtl="0" fontAlgn="base">
              <a:spcBef>
                <a:spcPct val="0"/>
              </a:spcBef>
              <a:spcAft>
                <a:spcPct val="0"/>
              </a:spcAft>
              <a:defRPr sz="5800">
                <a:solidFill>
                  <a:schemeClr val="tx1"/>
                </a:solidFill>
                <a:latin typeface="Gill Sans" charset="0"/>
                <a:sym typeface="Gill Sans" charset="0"/>
              </a:defRPr>
            </a:lvl6pPr>
            <a:lvl7pPr marL="914400" algn="ctr" rtl="0" fontAlgn="base">
              <a:spcBef>
                <a:spcPct val="0"/>
              </a:spcBef>
              <a:spcAft>
                <a:spcPct val="0"/>
              </a:spcAft>
              <a:defRPr sz="5800">
                <a:solidFill>
                  <a:schemeClr val="tx1"/>
                </a:solidFill>
                <a:latin typeface="Gill Sans" charset="0"/>
                <a:sym typeface="Gill Sans" charset="0"/>
              </a:defRPr>
            </a:lvl7pPr>
            <a:lvl8pPr marL="1371600" algn="ctr" rtl="0" fontAlgn="base">
              <a:spcBef>
                <a:spcPct val="0"/>
              </a:spcBef>
              <a:spcAft>
                <a:spcPct val="0"/>
              </a:spcAft>
              <a:defRPr sz="5800">
                <a:solidFill>
                  <a:schemeClr val="tx1"/>
                </a:solidFill>
                <a:latin typeface="Gill Sans" charset="0"/>
                <a:sym typeface="Gill Sans" charset="0"/>
              </a:defRPr>
            </a:lvl8pPr>
            <a:lvl9pPr marL="1828800" algn="ctr" rtl="0" fontAlgn="base">
              <a:spcBef>
                <a:spcPct val="0"/>
              </a:spcBef>
              <a:spcAft>
                <a:spcPct val="0"/>
              </a:spcAft>
              <a:defRPr sz="5800">
                <a:solidFill>
                  <a:schemeClr val="tx1"/>
                </a:solidFill>
                <a:latin typeface="Gill Sans" charset="0"/>
                <a:sym typeface="Gill Sans" charset="0"/>
              </a:defRPr>
            </a:lvl9pPr>
          </a:lstStyle>
          <a:p>
            <a:r>
              <a:rPr lang="en-GB" altLang="en-US" sz="3600" b="1" kern="0" dirty="0">
                <a:latin typeface="Arial" panose="020B0604020202020204" pitchFamily="34" charset="0"/>
                <a:cs typeface="Arial" panose="020B0604020202020204" pitchFamily="34" charset="0"/>
              </a:rPr>
              <a:t>Signs of success in safeguarding</a:t>
            </a:r>
            <a:endParaRPr lang="en-GB" altLang="en-US" sz="3200" b="1" kern="0" dirty="0">
              <a:latin typeface="Arial" panose="020B0604020202020204" pitchFamily="34" charset="0"/>
              <a:cs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0DD12A6B-B18B-498E-88FB-FF0DC5F18016}"/>
              </a:ext>
            </a:extLst>
          </p:cNvPr>
          <p:cNvSpPr>
            <a:spLocks noGrp="1" noChangeArrowheads="1"/>
          </p:cNvSpPr>
          <p:nvPr>
            <p:ph type="title"/>
          </p:nvPr>
        </p:nvSpPr>
        <p:spPr/>
        <p:txBody>
          <a:bodyPr/>
          <a:lstStyle/>
          <a:p>
            <a:pPr indent="0" algn="l" eaLnBrk="1" hangingPunct="1"/>
            <a:r>
              <a:rPr lang="en-GB" altLang="en-US" sz="3200"/>
              <a:t>  https://www.ddscp.org.uk/</a:t>
            </a:r>
          </a:p>
        </p:txBody>
      </p:sp>
      <p:pic>
        <p:nvPicPr>
          <p:cNvPr id="7" name="Content Placeholder 6" descr="A screenshot of a social media post&#10;&#10;Description automatically generated">
            <a:extLst>
              <a:ext uri="{FF2B5EF4-FFF2-40B4-BE49-F238E27FC236}">
                <a16:creationId xmlns:a16="http://schemas.microsoft.com/office/drawing/2014/main" id="{1F25D773-D500-4783-9F2A-7009AE3B25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772816"/>
            <a:ext cx="7772400" cy="4118097"/>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a:extLst>
              <a:ext uri="{FF2B5EF4-FFF2-40B4-BE49-F238E27FC236}">
                <a16:creationId xmlns:a16="http://schemas.microsoft.com/office/drawing/2014/main" id="{82C54BDB-B786-426A-8F23-7A162D2C9B73}"/>
              </a:ext>
            </a:extLst>
          </p:cNvPr>
          <p:cNvSpPr>
            <a:spLocks noGrp="1" noChangeArrowheads="1"/>
          </p:cNvSpPr>
          <p:nvPr>
            <p:ph type="title"/>
          </p:nvPr>
        </p:nvSpPr>
        <p:spPr/>
        <p:txBody>
          <a:bodyPr/>
          <a:lstStyle/>
          <a:p>
            <a:r>
              <a:rPr lang="en-US" altLang="en-US" dirty="0"/>
              <a:t>What I must do and know</a:t>
            </a:r>
          </a:p>
        </p:txBody>
      </p:sp>
      <p:sp>
        <p:nvSpPr>
          <p:cNvPr id="8196" name="Rectangle 5">
            <a:extLst>
              <a:ext uri="{FF2B5EF4-FFF2-40B4-BE49-F238E27FC236}">
                <a16:creationId xmlns:a16="http://schemas.microsoft.com/office/drawing/2014/main" id="{B1AB2646-4AED-403C-B8BF-4A06309B18EB}"/>
              </a:ext>
            </a:extLst>
          </p:cNvPr>
          <p:cNvSpPr>
            <a:spLocks noGrp="1" noChangeArrowheads="1"/>
          </p:cNvSpPr>
          <p:nvPr>
            <p:ph idx="1"/>
          </p:nvPr>
        </p:nvSpPr>
        <p:spPr>
          <a:xfrm>
            <a:off x="685800" y="1700808"/>
            <a:ext cx="7772400" cy="4752528"/>
          </a:xfrm>
        </p:spPr>
        <p:txBody>
          <a:bodyPr/>
          <a:lstStyle/>
          <a:p>
            <a:pPr marL="554038" indent="-514350">
              <a:buAutoNum type="arabicPeriod"/>
            </a:pPr>
            <a:r>
              <a:rPr lang="en-GB" sz="2000" dirty="0"/>
              <a:t>Read and understand the child protection policy.</a:t>
            </a:r>
          </a:p>
          <a:p>
            <a:pPr marL="554038" indent="-514350">
              <a:buAutoNum type="arabicPeriod"/>
            </a:pPr>
            <a:r>
              <a:rPr lang="en-GB" sz="2000" dirty="0"/>
              <a:t>Read and understand the staff code of conduct policy.</a:t>
            </a:r>
          </a:p>
          <a:p>
            <a:pPr marL="554038" indent="-514350">
              <a:buAutoNum type="arabicPeriod"/>
            </a:pPr>
            <a:r>
              <a:rPr lang="en-GB" sz="2000" dirty="0"/>
              <a:t>Read and understand Keeping Children Safe in Education, Part 1 and Annex A (KCSIE 2019).</a:t>
            </a:r>
          </a:p>
          <a:p>
            <a:pPr marL="554038" indent="-514350">
              <a:buAutoNum type="arabicPeriod"/>
            </a:pPr>
            <a:r>
              <a:rPr lang="en-GB" sz="2000" dirty="0"/>
              <a:t>Know what the categories of abuse are and recognise the possible indicators of abuse.</a:t>
            </a:r>
          </a:p>
          <a:p>
            <a:pPr marL="554038" indent="-514350">
              <a:buAutoNum type="arabicPeriod"/>
            </a:pPr>
            <a:r>
              <a:rPr lang="en-GB" sz="2000" dirty="0"/>
              <a:t>Know how to report a concern about a child and make a referral.</a:t>
            </a:r>
          </a:p>
          <a:p>
            <a:pPr marL="554038" indent="-514350">
              <a:buAutoNum type="arabicPeriod"/>
            </a:pPr>
            <a:r>
              <a:rPr lang="en-GB" sz="2000" dirty="0"/>
              <a:t>Know the procedures for reporting a concern about an adult.</a:t>
            </a:r>
          </a:p>
          <a:p>
            <a:pPr marL="554038" indent="-514350">
              <a:buAutoNum type="arabicPeriod"/>
            </a:pPr>
            <a:r>
              <a:rPr lang="en-GB" sz="2000" dirty="0"/>
              <a:t>Know who the Designated Safeguarding Lead and Deputy DSLs are, as well as who the Safeguarding Governor is.</a:t>
            </a:r>
          </a:p>
          <a:p>
            <a:pPr marL="554038" indent="-514350">
              <a:buAutoNum type="arabicPeriod"/>
            </a:pPr>
            <a:r>
              <a:rPr lang="en-GB" sz="2000" dirty="0"/>
              <a:t>Be able to access e-safeguarding systems if you have one.</a:t>
            </a:r>
          </a:p>
          <a:p>
            <a:pPr marL="554038" indent="-514350">
              <a:buAutoNum type="arabicPeriod"/>
            </a:pPr>
            <a:r>
              <a:rPr lang="en-GB" sz="2000" dirty="0"/>
              <a:t>Know where to find information and guidance.</a:t>
            </a:r>
          </a:p>
        </p:txBody>
      </p:sp>
    </p:spTree>
    <p:extLst>
      <p:ext uri="{BB962C8B-B14F-4D97-AF65-F5344CB8AC3E}">
        <p14:creationId xmlns:p14="http://schemas.microsoft.com/office/powerpoint/2010/main" val="2860248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47"/>
          <p:cNvGrpSpPr>
            <a:grpSpLocks/>
          </p:cNvGrpSpPr>
          <p:nvPr/>
        </p:nvGrpSpPr>
        <p:grpSpPr bwMode="auto">
          <a:xfrm>
            <a:off x="317669" y="498569"/>
            <a:ext cx="8465252" cy="5283003"/>
            <a:chOff x="-194" y="180"/>
            <a:chExt cx="5822" cy="3138"/>
          </a:xfrm>
          <a:solidFill>
            <a:srgbClr val="7030A0"/>
          </a:solidFill>
        </p:grpSpPr>
        <p:sp>
          <p:nvSpPr>
            <p:cNvPr id="11275" name="Text Box 6"/>
            <p:cNvSpPr txBox="1">
              <a:spLocks noChangeArrowheads="1"/>
            </p:cNvSpPr>
            <p:nvPr/>
          </p:nvSpPr>
          <p:spPr bwMode="auto">
            <a:xfrm>
              <a:off x="2061" y="180"/>
              <a:ext cx="1261" cy="205"/>
            </a:xfrm>
            <a:prstGeom prst="rect">
              <a:avLst/>
            </a:prstGeom>
            <a:solidFill>
              <a:srgbClr val="FFFFFF"/>
            </a:solidFill>
            <a:ln w="9525">
              <a:noFill/>
              <a:miter lim="800000"/>
              <a:headEnd/>
              <a:tailEnd/>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600" dirty="0">
                  <a:latin typeface="Arial" panose="020B0604020202020204" pitchFamily="34" charset="0"/>
                </a:rPr>
                <a:t>Child Protection</a:t>
              </a:r>
              <a:endParaRPr lang="en-US" altLang="en-US" sz="1600" dirty="0">
                <a:latin typeface="Arial" panose="020B0604020202020204" pitchFamily="34" charset="0"/>
              </a:endParaRPr>
            </a:p>
          </p:txBody>
        </p:sp>
        <p:sp>
          <p:nvSpPr>
            <p:cNvPr id="11276" name="Text Box 7"/>
            <p:cNvSpPr txBox="1">
              <a:spLocks noChangeArrowheads="1"/>
            </p:cNvSpPr>
            <p:nvPr/>
          </p:nvSpPr>
          <p:spPr bwMode="auto">
            <a:xfrm>
              <a:off x="4267" y="1029"/>
              <a:ext cx="1361" cy="201"/>
            </a:xfrm>
            <a:prstGeom prst="rect">
              <a:avLst/>
            </a:prstGeom>
            <a:solidFill>
              <a:srgbClr val="FFFFFF"/>
            </a:solidFill>
            <a:ln w="9525">
              <a:no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600" dirty="0">
                  <a:latin typeface="Arial" panose="020B0604020202020204" pitchFamily="34" charset="0"/>
                </a:rPr>
                <a:t>SEND</a:t>
              </a:r>
              <a:endParaRPr lang="en-US" altLang="en-US" sz="1600" dirty="0">
                <a:latin typeface="Arial" panose="020B0604020202020204" pitchFamily="34" charset="0"/>
              </a:endParaRPr>
            </a:p>
          </p:txBody>
        </p:sp>
        <p:sp>
          <p:nvSpPr>
            <p:cNvPr id="11277" name="Text Box 8"/>
            <p:cNvSpPr txBox="1">
              <a:spLocks noChangeArrowheads="1"/>
            </p:cNvSpPr>
            <p:nvPr/>
          </p:nvSpPr>
          <p:spPr bwMode="auto">
            <a:xfrm>
              <a:off x="4447" y="1679"/>
              <a:ext cx="960" cy="201"/>
            </a:xfrm>
            <a:prstGeom prst="rect">
              <a:avLst/>
            </a:prstGeom>
            <a:solidFill>
              <a:srgbClr val="FFFFFF"/>
            </a:solidFill>
            <a:ln w="9525">
              <a:noFill/>
              <a:miter lim="800000"/>
              <a:headEnd/>
              <a:tailEnd/>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600" dirty="0">
                  <a:latin typeface="Arial" panose="020B0604020202020204" pitchFamily="34" charset="0"/>
                </a:rPr>
                <a:t>Curriculum</a:t>
              </a:r>
            </a:p>
          </p:txBody>
        </p:sp>
        <p:sp>
          <p:nvSpPr>
            <p:cNvPr id="11278" name="Text Box 9"/>
            <p:cNvSpPr txBox="1">
              <a:spLocks noChangeArrowheads="1"/>
            </p:cNvSpPr>
            <p:nvPr/>
          </p:nvSpPr>
          <p:spPr bwMode="auto">
            <a:xfrm>
              <a:off x="4196" y="2417"/>
              <a:ext cx="1270" cy="347"/>
            </a:xfrm>
            <a:prstGeom prst="rect">
              <a:avLst/>
            </a:prstGeom>
            <a:solidFill>
              <a:srgbClr val="FFFFFF"/>
            </a:solidFill>
            <a:ln w="9525">
              <a:no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600" dirty="0">
                  <a:latin typeface="Arial" panose="020B0604020202020204" pitchFamily="34" charset="0"/>
                </a:rPr>
                <a:t>Behaviour management</a:t>
              </a:r>
              <a:endParaRPr lang="en-US" altLang="en-US" sz="1600" dirty="0">
                <a:latin typeface="Arial" panose="020B0604020202020204" pitchFamily="34" charset="0"/>
              </a:endParaRPr>
            </a:p>
          </p:txBody>
        </p:sp>
        <p:sp>
          <p:nvSpPr>
            <p:cNvPr id="11279" name="Text Box 10"/>
            <p:cNvSpPr txBox="1">
              <a:spLocks noChangeArrowheads="1"/>
            </p:cNvSpPr>
            <p:nvPr/>
          </p:nvSpPr>
          <p:spPr bwMode="auto">
            <a:xfrm>
              <a:off x="3151" y="2971"/>
              <a:ext cx="1087" cy="347"/>
            </a:xfrm>
            <a:prstGeom prst="rect">
              <a:avLst/>
            </a:prstGeom>
            <a:solidFill>
              <a:srgbClr val="FFFFFF"/>
            </a:solidFill>
            <a:ln w="9525">
              <a:noFill/>
              <a:miter lim="800000"/>
              <a:headEnd/>
              <a:tailEnd/>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dirty="0">
                  <a:latin typeface="Arial" panose="020B0604020202020204" pitchFamily="34" charset="0"/>
                </a:rPr>
                <a:t>Premises and security</a:t>
              </a:r>
              <a:endParaRPr lang="en-US" altLang="en-US" sz="1600" dirty="0">
                <a:latin typeface="Arial" panose="020B0604020202020204" pitchFamily="34" charset="0"/>
              </a:endParaRPr>
            </a:p>
          </p:txBody>
        </p:sp>
        <p:sp>
          <p:nvSpPr>
            <p:cNvPr id="11280" name="Text Box 11"/>
            <p:cNvSpPr txBox="1">
              <a:spLocks noChangeArrowheads="1"/>
            </p:cNvSpPr>
            <p:nvPr/>
          </p:nvSpPr>
          <p:spPr bwMode="auto">
            <a:xfrm>
              <a:off x="860" y="2935"/>
              <a:ext cx="931" cy="347"/>
            </a:xfrm>
            <a:prstGeom prst="rect">
              <a:avLst/>
            </a:prstGeom>
            <a:solidFill>
              <a:srgbClr val="FFFFFF"/>
            </a:solidFill>
            <a:ln w="9525">
              <a:noFill/>
              <a:miter lim="800000"/>
              <a:headEnd/>
              <a:tailEnd/>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dirty="0">
                  <a:latin typeface="Arial" panose="020B0604020202020204" pitchFamily="34" charset="0"/>
                </a:rPr>
                <a:t>Safer recruitment</a:t>
              </a:r>
            </a:p>
          </p:txBody>
        </p:sp>
        <p:sp>
          <p:nvSpPr>
            <p:cNvPr id="11281" name="Text Box 13"/>
            <p:cNvSpPr txBox="1">
              <a:spLocks noChangeArrowheads="1"/>
            </p:cNvSpPr>
            <p:nvPr/>
          </p:nvSpPr>
          <p:spPr bwMode="auto">
            <a:xfrm>
              <a:off x="214" y="2388"/>
              <a:ext cx="884" cy="347"/>
            </a:xfrm>
            <a:prstGeom prst="rect">
              <a:avLst/>
            </a:prstGeom>
            <a:solidFill>
              <a:srgbClr val="FFFFFF"/>
            </a:solidFill>
            <a:ln w="9525">
              <a:noFill/>
              <a:miter lim="800000"/>
              <a:headEnd/>
              <a:tailEnd/>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dirty="0">
                  <a:latin typeface="Arial" panose="020B0604020202020204" pitchFamily="34" charset="0"/>
                </a:rPr>
                <a:t>Health and Safety</a:t>
              </a:r>
              <a:endParaRPr lang="en-US" altLang="en-US" sz="1600" dirty="0">
                <a:latin typeface="Arial" panose="020B0604020202020204" pitchFamily="34" charset="0"/>
              </a:endParaRPr>
            </a:p>
          </p:txBody>
        </p:sp>
        <p:sp>
          <p:nvSpPr>
            <p:cNvPr id="11282" name="Text Box 14"/>
            <p:cNvSpPr txBox="1">
              <a:spLocks noChangeArrowheads="1"/>
            </p:cNvSpPr>
            <p:nvPr/>
          </p:nvSpPr>
          <p:spPr bwMode="auto">
            <a:xfrm>
              <a:off x="-11" y="1667"/>
              <a:ext cx="946" cy="347"/>
            </a:xfrm>
            <a:prstGeom prst="rect">
              <a:avLst/>
            </a:prstGeom>
            <a:solidFill>
              <a:srgbClr val="FFFFFF"/>
            </a:solidFill>
            <a:ln w="9525">
              <a:noFill/>
              <a:miter lim="800000"/>
              <a:headEnd/>
              <a:tailEnd/>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600" dirty="0">
                  <a:latin typeface="Arial" panose="020B0604020202020204" pitchFamily="34" charset="0"/>
                </a:rPr>
                <a:t>Managing Allegations</a:t>
              </a:r>
              <a:endParaRPr lang="en-US" altLang="en-US" sz="1600" dirty="0">
                <a:latin typeface="Arial" panose="020B0604020202020204" pitchFamily="34" charset="0"/>
              </a:endParaRPr>
            </a:p>
          </p:txBody>
        </p:sp>
        <p:sp>
          <p:nvSpPr>
            <p:cNvPr id="11283" name="Text Box 16"/>
            <p:cNvSpPr txBox="1">
              <a:spLocks noChangeArrowheads="1"/>
            </p:cNvSpPr>
            <p:nvPr/>
          </p:nvSpPr>
          <p:spPr bwMode="auto">
            <a:xfrm>
              <a:off x="556" y="454"/>
              <a:ext cx="1084" cy="347"/>
            </a:xfrm>
            <a:prstGeom prst="rect">
              <a:avLst/>
            </a:prstGeom>
            <a:solidFill>
              <a:srgbClr val="FFFFFF"/>
            </a:solidFill>
            <a:ln w="9525">
              <a:noFill/>
              <a:miter lim="800000"/>
              <a:headEnd/>
              <a:tailEnd/>
            </a:ln>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dirty="0">
                  <a:latin typeface="Arial" panose="020B0604020202020204" pitchFamily="34" charset="0"/>
                </a:rPr>
                <a:t>Keeping safe online </a:t>
              </a:r>
            </a:p>
          </p:txBody>
        </p:sp>
        <p:sp>
          <p:nvSpPr>
            <p:cNvPr id="11284" name="Text Box 28"/>
            <p:cNvSpPr txBox="1">
              <a:spLocks noChangeArrowheads="1"/>
            </p:cNvSpPr>
            <p:nvPr/>
          </p:nvSpPr>
          <p:spPr bwMode="auto">
            <a:xfrm>
              <a:off x="-194" y="978"/>
              <a:ext cx="1316" cy="212"/>
            </a:xfrm>
            <a:prstGeom prst="rect">
              <a:avLst/>
            </a:prstGeom>
            <a:solidFill>
              <a:srgbClr val="FFFFFF"/>
            </a:solidFill>
            <a:ln w="9525">
              <a:noFill/>
              <a:miter lim="800000"/>
              <a:headEnd/>
              <a:tailEnd/>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600" dirty="0">
                  <a:latin typeface="Arial" panose="020B0604020202020204" pitchFamily="34" charset="0"/>
                </a:rPr>
                <a:t>Whistle-blowing</a:t>
              </a:r>
              <a:endParaRPr lang="en-US" altLang="en-US" sz="1600" dirty="0">
                <a:latin typeface="Arial" panose="020B0604020202020204" pitchFamily="34" charset="0"/>
              </a:endParaRPr>
            </a:p>
          </p:txBody>
        </p:sp>
        <p:sp>
          <p:nvSpPr>
            <p:cNvPr id="11285" name="Rectangle 28"/>
            <p:cNvSpPr>
              <a:spLocks noChangeArrowheads="1"/>
            </p:cNvSpPr>
            <p:nvPr/>
          </p:nvSpPr>
          <p:spPr bwMode="auto">
            <a:xfrm>
              <a:off x="3235" y="348"/>
              <a:ext cx="1537" cy="201"/>
            </a:xfrm>
            <a:prstGeom prst="rect">
              <a:avLst/>
            </a:prstGeom>
            <a:solidFill>
              <a:srgbClr val="FFFFFF"/>
            </a:solidFill>
            <a:ln w="9525">
              <a:noFill/>
              <a:miter lim="800000"/>
              <a:headEnd/>
              <a:tailEnd/>
            </a:ln>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dirty="0">
                  <a:latin typeface="Arial" panose="020B0604020202020204" pitchFamily="34" charset="0"/>
                </a:rPr>
                <a:t>Attendance and CME</a:t>
              </a:r>
              <a:endParaRPr lang="en-US" altLang="en-US" sz="1600" dirty="0">
                <a:latin typeface="Arial" panose="020B0604020202020204" pitchFamily="34" charset="0"/>
              </a:endParaRPr>
            </a:p>
          </p:txBody>
        </p:sp>
        <p:grpSp>
          <p:nvGrpSpPr>
            <p:cNvPr id="11287" name="Group 46"/>
            <p:cNvGrpSpPr>
              <a:grpSpLocks/>
            </p:cNvGrpSpPr>
            <p:nvPr/>
          </p:nvGrpSpPr>
          <p:grpSpPr bwMode="auto">
            <a:xfrm>
              <a:off x="1667" y="474"/>
              <a:ext cx="1985" cy="2457"/>
              <a:chOff x="1758" y="474"/>
              <a:chExt cx="1985" cy="2457"/>
            </a:xfrm>
            <a:grpFill/>
          </p:grpSpPr>
          <p:sp>
            <p:nvSpPr>
              <p:cNvPr id="11288" name="Oval 28"/>
              <p:cNvSpPr>
                <a:spLocks noChangeArrowheads="1"/>
              </p:cNvSpPr>
              <p:nvPr/>
            </p:nvSpPr>
            <p:spPr bwMode="auto">
              <a:xfrm>
                <a:off x="1758" y="978"/>
                <a:ext cx="1985" cy="1562"/>
              </a:xfrm>
              <a:prstGeom prst="ellipse">
                <a:avLst/>
              </a:prstGeom>
              <a:grpFill/>
              <a:ln w="9525">
                <a:noFill/>
                <a:round/>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11289" name="WordArt 5"/>
              <p:cNvSpPr>
                <a:spLocks noChangeArrowheads="1" noChangeShapeType="1" noTextEdit="1"/>
              </p:cNvSpPr>
              <p:nvPr/>
            </p:nvSpPr>
            <p:spPr bwMode="auto">
              <a:xfrm>
                <a:off x="1882" y="1480"/>
                <a:ext cx="1769" cy="468"/>
              </a:xfrm>
              <a:prstGeom prst="rect">
                <a:avLst/>
              </a:prstGeom>
              <a:grpFill/>
              <a:ln>
                <a:noFill/>
              </a:ln>
            </p:spPr>
            <p:txBody>
              <a:bodyPr wrap="none" fromWordArt="1">
                <a:prstTxWarp prst="textPlain">
                  <a:avLst>
                    <a:gd name="adj" fmla="val 50000"/>
                  </a:avLst>
                </a:prstTxWarp>
              </a:bodyPr>
              <a:lstStyle/>
              <a:p>
                <a:pPr algn="ctr"/>
                <a:endParaRPr lang="en-GB" sz="2400" kern="10" dirty="0">
                  <a:ln w="19050">
                    <a:solidFill>
                      <a:srgbClr val="99CCFF"/>
                    </a:solidFill>
                    <a:round/>
                    <a:headEnd/>
                    <a:tailEnd/>
                  </a:ln>
                  <a:solidFill>
                    <a:srgbClr val="000000"/>
                  </a:solidFill>
                  <a:effectLst>
                    <a:outerShdw dist="35921" dir="2700000" algn="ctr" rotWithShape="0">
                      <a:srgbClr val="990000"/>
                    </a:outerShdw>
                  </a:effectLst>
                  <a:cs typeface="Arial" panose="020B0604020202020204" pitchFamily="34" charset="0"/>
                </a:endParaRPr>
              </a:p>
            </p:txBody>
          </p:sp>
          <p:sp>
            <p:nvSpPr>
              <p:cNvPr id="11292" name="AutoShape 32"/>
              <p:cNvSpPr>
                <a:spLocks noChangeArrowheads="1"/>
              </p:cNvSpPr>
              <p:nvPr/>
            </p:nvSpPr>
            <p:spPr bwMode="auto">
              <a:xfrm rot="16200000">
                <a:off x="2546" y="526"/>
                <a:ext cx="409" cy="306"/>
              </a:xfrm>
              <a:prstGeom prst="rightArrow">
                <a:avLst>
                  <a:gd name="adj1" fmla="val 50000"/>
                  <a:gd name="adj2" fmla="val 33415"/>
                </a:avLst>
              </a:prstGeom>
              <a:grpFill/>
              <a:ln w="9525">
                <a:noFill/>
                <a:miter lim="800000"/>
                <a:headEnd/>
                <a:tailEnd/>
              </a:ln>
            </p:spPr>
            <p:txBody>
              <a:bodyPr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11297" name="AutoShape 37"/>
              <p:cNvSpPr>
                <a:spLocks noChangeArrowheads="1"/>
              </p:cNvSpPr>
              <p:nvPr/>
            </p:nvSpPr>
            <p:spPr bwMode="auto">
              <a:xfrm rot="3342126">
                <a:off x="3297" y="2574"/>
                <a:ext cx="409" cy="306"/>
              </a:xfrm>
              <a:prstGeom prst="rightArrow">
                <a:avLst>
                  <a:gd name="adj1" fmla="val 50000"/>
                  <a:gd name="adj2" fmla="val 33415"/>
                </a:avLst>
              </a:prstGeom>
              <a:grpFill/>
              <a:ln w="9525">
                <a:no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grpSp>
      </p:grpSp>
      <p:sp>
        <p:nvSpPr>
          <p:cNvPr id="11270" name="WordArt 42"/>
          <p:cNvSpPr>
            <a:spLocks noChangeArrowheads="1" noChangeShapeType="1" noTextEdit="1"/>
          </p:cNvSpPr>
          <p:nvPr/>
        </p:nvSpPr>
        <p:spPr bwMode="auto">
          <a:xfrm>
            <a:off x="3311729" y="2532337"/>
            <a:ext cx="2243138" cy="431800"/>
          </a:xfrm>
          <a:prstGeom prst="rect">
            <a:avLst/>
          </a:prstGeom>
        </p:spPr>
        <p:txBody>
          <a:bodyPr wrap="none" fromWordArt="1">
            <a:prstTxWarp prst="textPlain">
              <a:avLst>
                <a:gd name="adj" fmla="val 50000"/>
              </a:avLst>
            </a:prstTxWarp>
          </a:bodyPr>
          <a:lstStyle/>
          <a:p>
            <a:pPr algn="ctr"/>
            <a:r>
              <a:rPr lang="en-GB" sz="2400" kern="10" dirty="0">
                <a:ln w="9525">
                  <a:solidFill>
                    <a:srgbClr val="000000"/>
                  </a:solidFill>
                  <a:round/>
                  <a:headEnd/>
                  <a:tailEnd/>
                </a:ln>
                <a:solidFill>
                  <a:schemeClr val="bg1"/>
                </a:solidFill>
                <a:latin typeface="Arial Black" panose="020B0A04020102020204" pitchFamily="34" charset="0"/>
              </a:rPr>
              <a:t>Safeguarding</a:t>
            </a:r>
          </a:p>
        </p:txBody>
      </p:sp>
      <p:sp>
        <p:nvSpPr>
          <p:cNvPr id="11271" name="WordArt 43"/>
          <p:cNvSpPr>
            <a:spLocks noChangeArrowheads="1" noChangeShapeType="1" noTextEdit="1"/>
          </p:cNvSpPr>
          <p:nvPr/>
        </p:nvSpPr>
        <p:spPr bwMode="auto">
          <a:xfrm>
            <a:off x="3229477" y="3021734"/>
            <a:ext cx="2520950" cy="504825"/>
          </a:xfrm>
          <a:prstGeom prst="rect">
            <a:avLst/>
          </a:prstGeom>
        </p:spPr>
        <p:txBody>
          <a:bodyPr wrap="none" fromWordArt="1">
            <a:prstTxWarp prst="textPlain">
              <a:avLst>
                <a:gd name="adj" fmla="val 50000"/>
              </a:avLst>
            </a:prstTxWarp>
          </a:bodyPr>
          <a:lstStyle/>
          <a:p>
            <a:pPr algn="ctr"/>
            <a:r>
              <a:rPr lang="en-GB" kern="10" dirty="0">
                <a:ln w="9525">
                  <a:solidFill>
                    <a:srgbClr val="000000"/>
                  </a:solidFill>
                  <a:round/>
                  <a:headEnd/>
                  <a:tailEnd/>
                </a:ln>
                <a:solidFill>
                  <a:srgbClr val="FFFFFF"/>
                </a:solidFill>
                <a:latin typeface="Arial Black" panose="020B0A04020102020204" pitchFamily="34" charset="0"/>
              </a:rPr>
              <a:t>and promoting </a:t>
            </a:r>
          </a:p>
        </p:txBody>
      </p:sp>
      <p:sp>
        <p:nvSpPr>
          <p:cNvPr id="11272" name="WordArt 44"/>
          <p:cNvSpPr>
            <a:spLocks noChangeArrowheads="1" noChangeShapeType="1" noTextEdit="1"/>
          </p:cNvSpPr>
          <p:nvPr/>
        </p:nvSpPr>
        <p:spPr bwMode="auto">
          <a:xfrm>
            <a:off x="3842498" y="3556985"/>
            <a:ext cx="1249363" cy="431800"/>
          </a:xfrm>
          <a:prstGeom prst="rect">
            <a:avLst/>
          </a:prstGeom>
        </p:spPr>
        <p:txBody>
          <a:bodyPr wrap="none" fromWordArt="1">
            <a:prstTxWarp prst="textPlain">
              <a:avLst>
                <a:gd name="adj" fmla="val 50000"/>
              </a:avLst>
            </a:prstTxWarp>
          </a:bodyPr>
          <a:lstStyle/>
          <a:p>
            <a:pPr algn="ctr"/>
            <a:r>
              <a:rPr lang="en-GB" kern="10" dirty="0">
                <a:ln w="9525">
                  <a:solidFill>
                    <a:srgbClr val="000000"/>
                  </a:solidFill>
                  <a:round/>
                  <a:headEnd/>
                  <a:tailEnd/>
                </a:ln>
                <a:solidFill>
                  <a:srgbClr val="FFFFFF"/>
                </a:solidFill>
                <a:latin typeface="Arial Black" panose="020B0A04020102020204" pitchFamily="34" charset="0"/>
              </a:rPr>
              <a:t>welfare</a:t>
            </a:r>
          </a:p>
        </p:txBody>
      </p:sp>
      <p:sp>
        <p:nvSpPr>
          <p:cNvPr id="11273" name="AutoShape 36"/>
          <p:cNvSpPr>
            <a:spLocks noChangeArrowheads="1"/>
          </p:cNvSpPr>
          <p:nvPr/>
        </p:nvSpPr>
        <p:spPr bwMode="auto">
          <a:xfrm rot="5400000">
            <a:off x="4138076" y="4830488"/>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11274" name="Text Box 11"/>
          <p:cNvSpPr txBox="1">
            <a:spLocks noChangeArrowheads="1"/>
          </p:cNvSpPr>
          <p:nvPr/>
        </p:nvSpPr>
        <p:spPr bwMode="auto">
          <a:xfrm>
            <a:off x="3781415" y="5524499"/>
            <a:ext cx="1399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dirty="0">
                <a:latin typeface="Arial" panose="020B0604020202020204" pitchFamily="34" charset="0"/>
              </a:rPr>
              <a:t>Staff code of        conduct</a:t>
            </a:r>
            <a:endParaRPr lang="en-US" altLang="en-US" sz="1600" dirty="0">
              <a:latin typeface="Arial" panose="020B0604020202020204" pitchFamily="34" charset="0"/>
            </a:endParaRPr>
          </a:p>
        </p:txBody>
      </p:sp>
      <p:sp>
        <p:nvSpPr>
          <p:cNvPr id="42" name="AutoShape 36"/>
          <p:cNvSpPr>
            <a:spLocks noChangeArrowheads="1"/>
          </p:cNvSpPr>
          <p:nvPr/>
        </p:nvSpPr>
        <p:spPr bwMode="auto">
          <a:xfrm rot="7244705">
            <a:off x="2908162" y="4632101"/>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43" name="AutoShape 36"/>
          <p:cNvSpPr>
            <a:spLocks noChangeArrowheads="1"/>
          </p:cNvSpPr>
          <p:nvPr/>
        </p:nvSpPr>
        <p:spPr bwMode="auto">
          <a:xfrm rot="8351166">
            <a:off x="2300482" y="3947016"/>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44" name="AutoShape 36"/>
          <p:cNvSpPr>
            <a:spLocks noChangeArrowheads="1"/>
          </p:cNvSpPr>
          <p:nvPr/>
        </p:nvSpPr>
        <p:spPr bwMode="auto">
          <a:xfrm rot="2511335">
            <a:off x="5940601" y="3981973"/>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45" name="AutoShape 36"/>
          <p:cNvSpPr>
            <a:spLocks noChangeArrowheads="1"/>
          </p:cNvSpPr>
          <p:nvPr/>
        </p:nvSpPr>
        <p:spPr bwMode="auto">
          <a:xfrm>
            <a:off x="6182265" y="3030399"/>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46" name="AutoShape 36"/>
          <p:cNvSpPr>
            <a:spLocks noChangeArrowheads="1"/>
          </p:cNvSpPr>
          <p:nvPr/>
        </p:nvSpPr>
        <p:spPr bwMode="auto">
          <a:xfrm rot="20091035">
            <a:off x="5979915" y="2183639"/>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47" name="AutoShape 36"/>
          <p:cNvSpPr>
            <a:spLocks noChangeArrowheads="1"/>
          </p:cNvSpPr>
          <p:nvPr/>
        </p:nvSpPr>
        <p:spPr bwMode="auto">
          <a:xfrm rot="18728447">
            <a:off x="5242042" y="1446879"/>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48" name="AutoShape 36"/>
          <p:cNvSpPr>
            <a:spLocks noChangeArrowheads="1"/>
          </p:cNvSpPr>
          <p:nvPr/>
        </p:nvSpPr>
        <p:spPr bwMode="auto">
          <a:xfrm rot="13116373">
            <a:off x="3056543" y="1432901"/>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49" name="AutoShape 36"/>
          <p:cNvSpPr>
            <a:spLocks noChangeArrowheads="1"/>
          </p:cNvSpPr>
          <p:nvPr/>
        </p:nvSpPr>
        <p:spPr bwMode="auto">
          <a:xfrm rot="10800000">
            <a:off x="2139545" y="3030399"/>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
        <p:nvSpPr>
          <p:cNvPr id="50" name="AutoShape 36"/>
          <p:cNvSpPr>
            <a:spLocks noChangeArrowheads="1"/>
          </p:cNvSpPr>
          <p:nvPr/>
        </p:nvSpPr>
        <p:spPr bwMode="auto">
          <a:xfrm rot="12728872">
            <a:off x="2342291" y="2150865"/>
            <a:ext cx="657225" cy="446088"/>
          </a:xfrm>
          <a:prstGeom prst="rightArrow">
            <a:avLst>
              <a:gd name="adj1" fmla="val 50000"/>
              <a:gd name="adj2" fmla="val 33354"/>
            </a:avLst>
          </a:prstGeom>
          <a:solidFill>
            <a:srgbClr val="7030A0"/>
          </a:solidFill>
          <a:ln w="9525">
            <a:solidFill>
              <a:srgbClr val="7030A0"/>
            </a:solidFill>
            <a:miter lim="800000"/>
            <a:headEnd/>
            <a:tailEnd/>
          </a:ln>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xfrm>
            <a:off x="3175" y="0"/>
            <a:ext cx="7449145" cy="1600200"/>
          </a:xfrm>
          <a:solidFill>
            <a:schemeClr val="accent1"/>
          </a:solidFill>
          <a:ln w="3175">
            <a:solidFill>
              <a:schemeClr val="tx1"/>
            </a:solidFill>
            <a:miter lim="800000"/>
            <a:headEnd/>
            <a:tailEnd/>
          </a:ln>
        </p:spPr>
        <p:txBody>
          <a:bodyPr rIns="132080"/>
          <a:lstStyle/>
          <a:p>
            <a:pPr indent="0" eaLnBrk="1" hangingPunct="1"/>
            <a:r>
              <a:rPr lang="en-US" altLang="en-US" b="1" dirty="0"/>
              <a:t>Key Legislation</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p:txBody>
          <a:bodyPr rIns="132080"/>
          <a:lstStyle/>
          <a:p>
            <a:pPr eaLnBrk="1" hangingPunct="1"/>
            <a:r>
              <a:rPr lang="en-US" sz="2600" dirty="0">
                <a:hlinkClick r:id="rId3"/>
              </a:rPr>
              <a:t>Working Together to Safeguard Children</a:t>
            </a:r>
            <a:r>
              <a:rPr lang="en-US" sz="2600" dirty="0"/>
              <a:t> (2018) A guide to inter-agency working to safeguard and promote the welfare of children</a:t>
            </a:r>
          </a:p>
          <a:p>
            <a:pPr eaLnBrk="1" hangingPunct="1"/>
            <a:endParaRPr lang="en-US" sz="2600" dirty="0"/>
          </a:p>
          <a:p>
            <a:pPr eaLnBrk="1" hangingPunct="1"/>
            <a:r>
              <a:rPr lang="en-US" sz="2600" dirty="0">
                <a:hlinkClick r:id="rId4"/>
              </a:rPr>
              <a:t>Keeping Children Safe in Education</a:t>
            </a:r>
            <a:r>
              <a:rPr lang="en-US" sz="2600" dirty="0"/>
              <a:t> (2019) Statutory guidance for schools and colleges</a:t>
            </a:r>
          </a:p>
          <a:p>
            <a:pPr eaLnBrk="1" hangingPunct="1"/>
            <a:endParaRPr lang="en-US" sz="2600" dirty="0"/>
          </a:p>
          <a:p>
            <a:pPr eaLnBrk="1" hangingPunct="1"/>
            <a:r>
              <a:rPr lang="en-US" sz="2600" dirty="0">
                <a:hlinkClick r:id="rId5"/>
              </a:rPr>
              <a:t>Information Sharing</a:t>
            </a:r>
            <a:r>
              <a:rPr lang="en-US" sz="2600" dirty="0"/>
              <a:t> (2018) Advice for practitioners providing safeguarding services to children, young people, parents and </a:t>
            </a:r>
            <a:r>
              <a:rPr lang="en-US" sz="2600" dirty="0" err="1"/>
              <a:t>carers</a:t>
            </a:r>
            <a:endParaRPr lang="en-US" sz="2600" dirty="0"/>
          </a:p>
        </p:txBody>
      </p:sp>
    </p:spTree>
    <p:extLst>
      <p:ext uri="{BB962C8B-B14F-4D97-AF65-F5344CB8AC3E}">
        <p14:creationId xmlns:p14="http://schemas.microsoft.com/office/powerpoint/2010/main" val="649876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xfrm>
            <a:off x="3175" y="0"/>
            <a:ext cx="7449145" cy="1600200"/>
          </a:xfrm>
          <a:solidFill>
            <a:schemeClr val="accent1"/>
          </a:solidFill>
          <a:ln w="3175">
            <a:solidFill>
              <a:schemeClr val="tx1"/>
            </a:solidFill>
            <a:miter lim="800000"/>
            <a:headEnd/>
            <a:tailEnd/>
          </a:ln>
        </p:spPr>
        <p:txBody>
          <a:bodyPr rIns="132080"/>
          <a:lstStyle/>
          <a:p>
            <a:pPr indent="0" eaLnBrk="1" hangingPunct="1"/>
            <a:r>
              <a:rPr lang="en-US" altLang="en-US" b="1" dirty="0"/>
              <a:t>Categories of abuse</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685800" y="1844824"/>
            <a:ext cx="7772400" cy="4495800"/>
          </a:xfrm>
        </p:spPr>
        <p:txBody>
          <a:bodyPr rIns="132080"/>
          <a:lstStyle/>
          <a:p>
            <a:pPr eaLnBrk="1" hangingPunct="1"/>
            <a:r>
              <a:rPr lang="en-US" sz="2000" dirty="0"/>
              <a:t>There are four categories of abuse defined in Working Together to Safeguard Children (2018)</a:t>
            </a:r>
          </a:p>
          <a:p>
            <a:pPr marL="382588" indent="-342900" eaLnBrk="1" hangingPunct="1">
              <a:buFont typeface="Arial" panose="020B0604020202020204" pitchFamily="34" charset="0"/>
              <a:buChar char="•"/>
            </a:pPr>
            <a:r>
              <a:rPr lang="en-US" sz="2000" dirty="0"/>
              <a:t>Neglect</a:t>
            </a:r>
          </a:p>
          <a:p>
            <a:pPr marL="382588" indent="-342900" eaLnBrk="1" hangingPunct="1">
              <a:buFont typeface="Arial" panose="020B0604020202020204" pitchFamily="34" charset="0"/>
              <a:buChar char="•"/>
            </a:pPr>
            <a:r>
              <a:rPr lang="en-US" sz="2000" dirty="0"/>
              <a:t>Physical abuse</a:t>
            </a:r>
          </a:p>
          <a:p>
            <a:pPr marL="382588" indent="-342900" eaLnBrk="1" hangingPunct="1">
              <a:buFont typeface="Arial" panose="020B0604020202020204" pitchFamily="34" charset="0"/>
              <a:buChar char="•"/>
            </a:pPr>
            <a:r>
              <a:rPr lang="en-US" sz="2000" dirty="0"/>
              <a:t>Emotional abuse</a:t>
            </a:r>
          </a:p>
          <a:p>
            <a:pPr marL="382588" indent="-342900" eaLnBrk="1" hangingPunct="1">
              <a:buFont typeface="Arial" panose="020B0604020202020204" pitchFamily="34" charset="0"/>
              <a:buChar char="•"/>
            </a:pPr>
            <a:r>
              <a:rPr lang="en-US" sz="2000" dirty="0"/>
              <a:t>Sexual abuse</a:t>
            </a:r>
          </a:p>
          <a:p>
            <a:pPr eaLnBrk="1" hangingPunct="1"/>
            <a:r>
              <a:rPr lang="en-US" sz="2000" dirty="0"/>
              <a:t>Children are more likely to be abused by people they know, although staff should have regard to contextual safeguarding (KCSIE 2019) and Working Together (2018):</a:t>
            </a:r>
          </a:p>
          <a:p>
            <a:pPr eaLnBrk="1" hangingPunct="1"/>
            <a:r>
              <a:rPr lang="en-US" sz="2000" b="1" i="1" dirty="0"/>
              <a:t>“As well as threats to the welfare of children from within their families, children may be vulnerable to abuse, or exploitation from outside their families.”  (Working Together 2018) </a:t>
            </a:r>
            <a:endParaRPr lang="en-US" sz="2000" b="1" dirty="0"/>
          </a:p>
          <a:p>
            <a:pPr eaLnBrk="1" hangingPunct="1"/>
            <a:endParaRPr lang="en-US" sz="2400" b="1" dirty="0"/>
          </a:p>
          <a:p>
            <a:pPr eaLnBrk="1" hangingPunct="1"/>
            <a:endParaRPr lang="en-US" sz="2400" b="1" dirty="0"/>
          </a:p>
          <a:p>
            <a:pPr eaLnBrk="1" hangingPunct="1"/>
            <a:endParaRPr lang="en-US" sz="2400" b="1" dirty="0"/>
          </a:p>
          <a:p>
            <a:pPr marL="382588" indent="-342900" eaLnBrk="1" hangingPunct="1">
              <a:buFont typeface="Arial" panose="020B0604020202020204" pitchFamily="34" charset="0"/>
              <a:buChar char="•"/>
            </a:pPr>
            <a:endParaRPr lang="en-US" sz="2400" b="1" dirty="0"/>
          </a:p>
        </p:txBody>
      </p:sp>
    </p:spTree>
    <p:extLst>
      <p:ext uri="{BB962C8B-B14F-4D97-AF65-F5344CB8AC3E}">
        <p14:creationId xmlns:p14="http://schemas.microsoft.com/office/powerpoint/2010/main" val="25053434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660F219-C443-4195-AF88-0D1B0119283C}"/>
              </a:ext>
            </a:extLst>
          </p:cNvPr>
          <p:cNvSpPr>
            <a:spLocks noGrp="1" noChangeArrowheads="1"/>
          </p:cNvSpPr>
          <p:nvPr>
            <p:ph type="title"/>
          </p:nvPr>
        </p:nvSpPr>
        <p:spPr>
          <a:solidFill>
            <a:schemeClr val="accent1"/>
          </a:solidFill>
        </p:spPr>
        <p:txBody>
          <a:bodyPr/>
          <a:lstStyle/>
          <a:p>
            <a:pPr eaLnBrk="1" hangingPunct="1"/>
            <a:r>
              <a:rPr lang="en-GB" altLang="en-US" sz="4200" dirty="0"/>
              <a:t>Other Safeguarding Issues</a:t>
            </a:r>
          </a:p>
        </p:txBody>
      </p:sp>
      <p:sp>
        <p:nvSpPr>
          <p:cNvPr id="100355" name="Rectangle 3">
            <a:extLst>
              <a:ext uri="{FF2B5EF4-FFF2-40B4-BE49-F238E27FC236}">
                <a16:creationId xmlns:a16="http://schemas.microsoft.com/office/drawing/2014/main" id="{BB618117-F3D7-465B-AAE3-A89ABA8710AC}"/>
              </a:ext>
            </a:extLst>
          </p:cNvPr>
          <p:cNvSpPr>
            <a:spLocks noGrp="1" noChangeArrowheads="1"/>
          </p:cNvSpPr>
          <p:nvPr>
            <p:ph idx="1"/>
          </p:nvPr>
        </p:nvSpPr>
        <p:spPr>
          <a:xfrm>
            <a:off x="685800" y="1700808"/>
            <a:ext cx="7772400" cy="4752528"/>
          </a:xfrm>
        </p:spPr>
        <p:txBody>
          <a:bodyPr/>
          <a:lstStyle/>
          <a:p>
            <a:pPr eaLnBrk="1" hangingPunct="1">
              <a:defRPr/>
            </a:pPr>
            <a:r>
              <a:rPr lang="en-GB" altLang="en-US" sz="2000" dirty="0"/>
              <a:t>All staff should be aware of other safeguarding issues and how they can support children. These include:</a:t>
            </a:r>
          </a:p>
          <a:p>
            <a:pPr marL="382588" indent="-342900" eaLnBrk="1" hangingPunct="1">
              <a:buFont typeface="Arial" panose="020B0604020202020204" pitchFamily="34" charset="0"/>
              <a:buChar char="•"/>
              <a:defRPr/>
            </a:pPr>
            <a:r>
              <a:rPr lang="en-GB" altLang="en-US" sz="2000" dirty="0"/>
              <a:t>Children Missing from Education</a:t>
            </a:r>
          </a:p>
          <a:p>
            <a:pPr marL="382588" indent="-342900" eaLnBrk="1" hangingPunct="1">
              <a:buFont typeface="Arial" panose="020B0604020202020204" pitchFamily="34" charset="0"/>
              <a:buChar char="•"/>
              <a:defRPr/>
            </a:pPr>
            <a:r>
              <a:rPr lang="en-GB" altLang="en-US" sz="2000" dirty="0"/>
              <a:t>Children with Family Members in Prison</a:t>
            </a:r>
          </a:p>
          <a:p>
            <a:pPr marL="382588" indent="-342900" eaLnBrk="1" hangingPunct="1">
              <a:buFont typeface="Arial" panose="020B0604020202020204" pitchFamily="34" charset="0"/>
              <a:buChar char="•"/>
              <a:defRPr/>
            </a:pPr>
            <a:r>
              <a:rPr lang="en-GB" altLang="en-US" sz="2000" dirty="0"/>
              <a:t>Children at Risk of Exploitation</a:t>
            </a:r>
          </a:p>
          <a:p>
            <a:pPr marL="382588" indent="-342900" eaLnBrk="1" hangingPunct="1">
              <a:buFont typeface="Arial" panose="020B0604020202020204" pitchFamily="34" charset="0"/>
              <a:buChar char="•"/>
              <a:defRPr/>
            </a:pPr>
            <a:r>
              <a:rPr lang="en-GB" altLang="en-US" sz="2000" dirty="0"/>
              <a:t>Domestic Abuse</a:t>
            </a:r>
          </a:p>
          <a:p>
            <a:pPr marL="382588" indent="-342900" eaLnBrk="1" hangingPunct="1">
              <a:buFont typeface="Arial" panose="020B0604020202020204" pitchFamily="34" charset="0"/>
              <a:buChar char="•"/>
              <a:defRPr/>
            </a:pPr>
            <a:r>
              <a:rPr lang="en-GB" altLang="en-US" sz="2000" dirty="0"/>
              <a:t>Homelessness</a:t>
            </a:r>
          </a:p>
          <a:p>
            <a:pPr marL="382588" indent="-342900" eaLnBrk="1" hangingPunct="1">
              <a:buFont typeface="Arial" panose="020B0604020202020204" pitchFamily="34" charset="0"/>
              <a:buChar char="•"/>
              <a:defRPr/>
            </a:pPr>
            <a:r>
              <a:rPr lang="en-GB" altLang="en-US" sz="2000" dirty="0"/>
              <a:t>Managing Allegations against Staff</a:t>
            </a:r>
          </a:p>
          <a:p>
            <a:pPr marL="382588" indent="-342900" eaLnBrk="1" hangingPunct="1">
              <a:buFont typeface="Arial" panose="020B0604020202020204" pitchFamily="34" charset="0"/>
              <a:buChar char="•"/>
              <a:defRPr/>
            </a:pPr>
            <a:r>
              <a:rPr lang="en-GB" altLang="en-US" sz="2000" dirty="0"/>
              <a:t>Online Safety</a:t>
            </a:r>
          </a:p>
          <a:p>
            <a:pPr marL="382588" indent="-342900" eaLnBrk="1" hangingPunct="1">
              <a:buFont typeface="Arial" panose="020B0604020202020204" pitchFamily="34" charset="0"/>
              <a:buChar char="•"/>
              <a:defRPr/>
            </a:pPr>
            <a:r>
              <a:rPr lang="en-GB" altLang="en-US" sz="2000" dirty="0"/>
              <a:t>Peer on peer abuse</a:t>
            </a:r>
          </a:p>
          <a:p>
            <a:pPr marL="382588" indent="-342900" eaLnBrk="1" hangingPunct="1">
              <a:buFont typeface="Arial" panose="020B0604020202020204" pitchFamily="34" charset="0"/>
              <a:buChar char="•"/>
              <a:defRPr/>
            </a:pPr>
            <a:r>
              <a:rPr lang="en-GB" altLang="en-US" sz="2000" dirty="0"/>
              <a:t>Private Fostering</a:t>
            </a:r>
          </a:p>
          <a:p>
            <a:pPr marL="382588" indent="-342900" eaLnBrk="1" hangingPunct="1">
              <a:buFont typeface="Arial" panose="020B0604020202020204" pitchFamily="34" charset="0"/>
              <a:buChar char="•"/>
              <a:defRPr/>
            </a:pPr>
            <a:r>
              <a:rPr lang="en-GB" altLang="en-US" sz="2000" dirty="0"/>
              <a:t>Vulnerable Children</a:t>
            </a:r>
          </a:p>
          <a:p>
            <a:pPr marL="382588" indent="-342900" eaLnBrk="1" hangingPunct="1">
              <a:buFont typeface="Arial" panose="020B0604020202020204" pitchFamily="34" charset="0"/>
              <a:buChar char="•"/>
              <a:defRPr/>
            </a:pPr>
            <a:endParaRPr lang="en-GB" altLang="en-US" sz="2400" dirty="0"/>
          </a:p>
          <a:p>
            <a:pPr eaLnBrk="1" hangingPunct="1">
              <a:defRPr/>
            </a:pPr>
            <a:endParaRPr lang="en-GB" altLang="en-US" sz="2000" dirty="0"/>
          </a:p>
          <a:p>
            <a:pPr marL="0" indent="0" eaLnBrk="1" hangingPunct="1">
              <a:buFont typeface="Arial" panose="020B0604020202020204" pitchFamily="34" charset="0"/>
              <a:buNone/>
              <a:defRPr/>
            </a:pPr>
            <a:r>
              <a:rPr lang="en-GB" b="1" dirty="0"/>
              <a:t> </a:t>
            </a:r>
            <a:endParaRPr lang="en-GB" altLang="en-US" dirty="0"/>
          </a:p>
          <a:p>
            <a:pPr marL="0" indent="0" eaLnBrk="1" hangingPunct="1">
              <a:buFont typeface="Arial" panose="020B0604020202020204" pitchFamily="34" charset="0"/>
              <a:buNone/>
              <a:defRPr/>
            </a:pPr>
            <a:endParaRPr lang="en-GB" altLang="en-US" dirty="0"/>
          </a:p>
        </p:txBody>
      </p:sp>
    </p:spTree>
    <p:extLst>
      <p:ext uri="{BB962C8B-B14F-4D97-AF65-F5344CB8AC3E}">
        <p14:creationId xmlns:p14="http://schemas.microsoft.com/office/powerpoint/2010/main" val="36106463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D09CB1-3E83-4158-B1AC-7E007B440B7C}"/>
              </a:ext>
            </a:extLst>
          </p:cNvPr>
          <p:cNvSpPr>
            <a:spLocks/>
          </p:cNvSpPr>
          <p:nvPr/>
        </p:nvSpPr>
        <p:spPr bwMode="auto">
          <a:xfrm>
            <a:off x="8232775" y="50800"/>
            <a:ext cx="66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ts val="700"/>
              </a:spcBef>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eaLnBrk="0" hangingPunct="0">
              <a:spcBef>
                <a:spcPts val="600"/>
              </a:spcBef>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150"/>
              </a:spcBef>
              <a:buSzTx/>
              <a:buFontTx/>
              <a:buNone/>
            </a:pPr>
            <a:r>
              <a:rPr lang="en-US" altLang="en-US" sz="2000">
                <a:solidFill>
                  <a:srgbClr val="FFFFFF"/>
                </a:solidFill>
                <a:latin typeface="Arial Bold" panose="020B0704020202020204" pitchFamily="34" charset="0"/>
                <a:cs typeface="Arial Bold" panose="020B0704020202020204" pitchFamily="34" charset="0"/>
                <a:sym typeface="Arial Bold" panose="020B0704020202020204" pitchFamily="34" charset="0"/>
              </a:rPr>
              <a:t>A3</a:t>
            </a:r>
          </a:p>
        </p:txBody>
      </p:sp>
      <p:sp>
        <p:nvSpPr>
          <p:cNvPr id="15363" name="Rectangle 4">
            <a:extLst>
              <a:ext uri="{FF2B5EF4-FFF2-40B4-BE49-F238E27FC236}">
                <a16:creationId xmlns:a16="http://schemas.microsoft.com/office/drawing/2014/main" id="{E4E666B1-8A4C-4C34-8370-1110EC78C85A}"/>
              </a:ext>
            </a:extLst>
          </p:cNvPr>
          <p:cNvSpPr>
            <a:spLocks noGrp="1" noChangeArrowheads="1"/>
          </p:cNvSpPr>
          <p:nvPr>
            <p:ph type="title"/>
          </p:nvPr>
        </p:nvSpPr>
        <p:spPr>
          <a:xfrm>
            <a:off x="3175" y="0"/>
            <a:ext cx="7449145" cy="1600200"/>
          </a:xfrm>
          <a:solidFill>
            <a:schemeClr val="accent1"/>
          </a:solidFill>
          <a:ln w="3175">
            <a:solidFill>
              <a:schemeClr val="tx1"/>
            </a:solidFill>
            <a:miter lim="800000"/>
            <a:headEnd/>
            <a:tailEnd/>
          </a:ln>
        </p:spPr>
        <p:txBody>
          <a:bodyPr rIns="132080"/>
          <a:lstStyle/>
          <a:p>
            <a:pPr indent="0" eaLnBrk="1" hangingPunct="1"/>
            <a:r>
              <a:rPr lang="en-US" altLang="en-US" b="1" dirty="0"/>
              <a:t>Stopping Domestic Abuse Together (SDAT)</a:t>
            </a:r>
          </a:p>
        </p:txBody>
      </p:sp>
      <p:sp>
        <p:nvSpPr>
          <p:cNvPr id="15364" name="Rectangle 5">
            <a:extLst>
              <a:ext uri="{FF2B5EF4-FFF2-40B4-BE49-F238E27FC236}">
                <a16:creationId xmlns:a16="http://schemas.microsoft.com/office/drawing/2014/main" id="{3366BDD3-B781-4DD2-80CF-66482B677DD5}"/>
              </a:ext>
            </a:extLst>
          </p:cNvPr>
          <p:cNvSpPr>
            <a:spLocks noGrp="1" noChangeArrowheads="1"/>
          </p:cNvSpPr>
          <p:nvPr>
            <p:ph idx="1"/>
          </p:nvPr>
        </p:nvSpPr>
        <p:spPr>
          <a:xfrm>
            <a:off x="683568" y="1629056"/>
            <a:ext cx="7990656" cy="4896287"/>
          </a:xfrm>
        </p:spPr>
        <p:txBody>
          <a:bodyPr rIns="132080"/>
          <a:lstStyle/>
          <a:p>
            <a:r>
              <a:rPr lang="en-GB" sz="1800" dirty="0"/>
              <a:t>The Home Office has published</a:t>
            </a:r>
            <a:r>
              <a:rPr lang="en-GB" sz="1800" dirty="0">
                <a:solidFill>
                  <a:schemeClr val="accent1">
                    <a:lumMod val="50000"/>
                  </a:schemeClr>
                </a:solidFill>
              </a:rPr>
              <a:t> </a:t>
            </a:r>
            <a:r>
              <a:rPr lang="en-GB" sz="1800" dirty="0">
                <a:solidFill>
                  <a:schemeClr val="accent1">
                    <a:lumMod val="50000"/>
                  </a:schemeClr>
                </a:solidFill>
                <a:hlinkClick r:id="rId3">
                  <a:extLst>
                    <a:ext uri="{A12FA001-AC4F-418D-AE19-62706E023703}">
                      <ahyp:hlinkClr xmlns:ahyp="http://schemas.microsoft.com/office/drawing/2018/hyperlinkcolor" val="tx"/>
                    </a:ext>
                  </a:extLst>
                </a:hlinkClick>
              </a:rPr>
              <a:t>guidance</a:t>
            </a:r>
            <a:r>
              <a:rPr lang="en-GB" sz="1800" dirty="0">
                <a:solidFill>
                  <a:schemeClr val="accent1">
                    <a:lumMod val="50000"/>
                  </a:schemeClr>
                </a:solidFill>
              </a:rPr>
              <a:t> </a:t>
            </a:r>
            <a:r>
              <a:rPr lang="en-GB" sz="1800" dirty="0"/>
              <a:t>highlighting help and support available to victims of domestic abuse during the coronavirus outbreak in England. </a:t>
            </a:r>
          </a:p>
          <a:p>
            <a:pPr marL="211138" indent="-171450">
              <a:buFont typeface="Arial" panose="020B0604020202020204" pitchFamily="34" charset="0"/>
              <a:buChar char="•"/>
            </a:pPr>
            <a:r>
              <a:rPr lang="en-GB" sz="1800" dirty="0"/>
              <a:t>Schools/colleges will continue to receive domestic abuse notifications via the Stopping Domestic Abuse Together (SDAT) initiative</a:t>
            </a:r>
          </a:p>
          <a:p>
            <a:pPr marL="211138" indent="-171450">
              <a:buFont typeface="Arial" panose="020B0604020202020204" pitchFamily="34" charset="0"/>
              <a:buChar char="•"/>
            </a:pPr>
            <a:r>
              <a:rPr lang="en-GB" sz="1800" dirty="0"/>
              <a:t>Notifications will continue to be recorded in the children’s safeguarding file.</a:t>
            </a:r>
          </a:p>
          <a:p>
            <a:r>
              <a:rPr lang="en-GB" sz="1800" dirty="0"/>
              <a:t>The school/college will take steps to ensure the child is safe and will review what they know about the child and their family. If the child is expected to attend school/college the usual checks should be made on their welfare.  </a:t>
            </a:r>
          </a:p>
          <a:p>
            <a:pPr marL="211138" lvl="0" indent="-171450">
              <a:buFont typeface="Arial" panose="020B0604020202020204" pitchFamily="34" charset="0"/>
              <a:buChar char="•"/>
            </a:pPr>
            <a:r>
              <a:rPr lang="en-GB" sz="1800" dirty="0"/>
              <a:t>What is known about the child when they arrived (or not) at school/college today?</a:t>
            </a:r>
          </a:p>
          <a:p>
            <a:pPr marL="211138" lvl="0" indent="-171450">
              <a:buFont typeface="Arial" panose="020B0604020202020204" pitchFamily="34" charset="0"/>
              <a:buChar char="•"/>
            </a:pPr>
            <a:r>
              <a:rPr lang="en-GB" sz="1800" dirty="0"/>
              <a:t>Who in the school/college needs to be informed? </a:t>
            </a:r>
          </a:p>
          <a:p>
            <a:pPr marL="211138" lvl="0" indent="-171450">
              <a:buFont typeface="Arial" panose="020B0604020202020204" pitchFamily="34" charset="0"/>
              <a:buChar char="•"/>
            </a:pPr>
            <a:r>
              <a:rPr lang="en-GB" sz="1800" dirty="0"/>
              <a:t>What ‘checks’ need to be carried out and how best can these be achieved?</a:t>
            </a:r>
          </a:p>
          <a:p>
            <a:pPr marL="211138" lvl="0" indent="-171450">
              <a:buFont typeface="Arial" panose="020B0604020202020204" pitchFamily="34" charset="0"/>
              <a:buChar char="•"/>
            </a:pPr>
            <a:r>
              <a:rPr lang="en-GB" sz="1800" dirty="0"/>
              <a:t>Are they in school today? How are they presenting physically and emotionally? Are there any changes in their behaviour? </a:t>
            </a:r>
          </a:p>
          <a:p>
            <a:pPr marL="382588" indent="-342900" eaLnBrk="1" hangingPunct="1">
              <a:buFont typeface="Arial" panose="020B0604020202020204" pitchFamily="34" charset="0"/>
              <a:buChar char="•"/>
            </a:pPr>
            <a:endParaRPr lang="en-US" sz="2000" dirty="0"/>
          </a:p>
          <a:p>
            <a:pPr marL="382588" indent="-342900" eaLnBrk="1" hangingPunct="1">
              <a:buFont typeface="Arial" panose="020B0604020202020204" pitchFamily="34" charset="0"/>
              <a:buChar char="•"/>
            </a:pPr>
            <a:endParaRPr lang="en-US" sz="2400" dirty="0"/>
          </a:p>
          <a:p>
            <a:pPr eaLnBrk="1" hangingPunct="1"/>
            <a:endParaRPr lang="en-US" sz="2400" dirty="0"/>
          </a:p>
          <a:p>
            <a:pPr eaLnBrk="1" hangingPunct="1"/>
            <a:endParaRPr lang="en-US" sz="2000" b="1" dirty="0"/>
          </a:p>
          <a:p>
            <a:pPr eaLnBrk="1" hangingPunct="1"/>
            <a:endParaRPr lang="en-US" sz="2000" dirty="0"/>
          </a:p>
          <a:p>
            <a:pPr eaLnBrk="1" hangingPunct="1"/>
            <a:endParaRPr lang="en-US" sz="2000" dirty="0"/>
          </a:p>
          <a:p>
            <a:pPr eaLnBrk="1" hangingPunct="1"/>
            <a:endParaRPr lang="en-US" sz="2000" dirty="0"/>
          </a:p>
        </p:txBody>
      </p:sp>
    </p:spTree>
    <p:extLst>
      <p:ext uri="{BB962C8B-B14F-4D97-AF65-F5344CB8AC3E}">
        <p14:creationId xmlns:p14="http://schemas.microsoft.com/office/powerpoint/2010/main" val="1980459251"/>
      </p:ext>
    </p:extLst>
  </p:cSld>
  <p:clrMapOvr>
    <a:masterClrMapping/>
  </p:clrMapOvr>
  <p:transition/>
</p:sld>
</file>

<file path=ppt/theme/theme1.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copy">
  <a:themeElements>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81CB6AACC99540ACBD56F689613B85" ma:contentTypeVersion="7" ma:contentTypeDescription="Create a new document." ma:contentTypeScope="" ma:versionID="d8b4528442401e4a9649a7839387f0a0">
  <xsd:schema xmlns:xsd="http://www.w3.org/2001/XMLSchema" xmlns:xs="http://www.w3.org/2001/XMLSchema" xmlns:p="http://schemas.microsoft.com/office/2006/metadata/properties" xmlns:ns3="baed7105-2f62-4955-917f-ab74f5ac11ee" targetNamespace="http://schemas.microsoft.com/office/2006/metadata/properties" ma:root="true" ma:fieldsID="e37cb45a3b0f2073428c29f652b39989" ns3:_="">
    <xsd:import namespace="baed7105-2f62-4955-917f-ab74f5ac11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d7105-2f62-4955-917f-ab74f5ac1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708D46-2336-4F6B-B8DF-9C0C65247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d7105-2f62-4955-917f-ab74f5ac1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F85EB0-6954-4541-BE35-6C542CB7850D}">
  <ds:schemaRefs>
    <ds:schemaRef ds:uri="http://schemas.microsoft.com/sharepoint/v3/contenttype/forms"/>
  </ds:schemaRefs>
</ds:datastoreItem>
</file>

<file path=customXml/itemProps3.xml><?xml version="1.0" encoding="utf-8"?>
<ds:datastoreItem xmlns:ds="http://schemas.openxmlformats.org/officeDocument/2006/customXml" ds:itemID="{489AB2ED-BBB7-48B4-B914-B77D207C37D2}">
  <ds:schemaRef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baed7105-2f62-4955-917f-ab74f5ac11ee"/>
    <ds:schemaRef ds:uri="http://schemas.microsoft.com/office/2006/metadata/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1319</TotalTime>
  <Words>3716</Words>
  <Application>Microsoft Office PowerPoint</Application>
  <PresentationFormat>On-screen Show (4:3)</PresentationFormat>
  <Paragraphs>341</Paragraphs>
  <Slides>38</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Arial</vt:lpstr>
      <vt:lpstr>Arial Black</vt:lpstr>
      <vt:lpstr>Arial Bold</vt:lpstr>
      <vt:lpstr>Calibri</vt:lpstr>
      <vt:lpstr>Gill Sans</vt:lpstr>
      <vt:lpstr>Times New Roman</vt:lpstr>
      <vt:lpstr>Verdana</vt:lpstr>
      <vt:lpstr>9_Blank Presentation</vt:lpstr>
      <vt:lpstr>Title &amp; Bullets copy</vt:lpstr>
      <vt:lpstr>PowerPoint Presentation</vt:lpstr>
      <vt:lpstr>Covid-19: Interim Period</vt:lpstr>
      <vt:lpstr>Covid-19: Interim Period (cont)</vt:lpstr>
      <vt:lpstr>What I must do and know</vt:lpstr>
      <vt:lpstr>PowerPoint Presentation</vt:lpstr>
      <vt:lpstr>Key Legislation</vt:lpstr>
      <vt:lpstr>Categories of abuse</vt:lpstr>
      <vt:lpstr>Other Safeguarding Issues</vt:lpstr>
      <vt:lpstr>Stopping Domestic Abuse Together (SDAT)</vt:lpstr>
      <vt:lpstr>Stopping Domestic Abuse Together (SDAT)</vt:lpstr>
      <vt:lpstr>Concerns about a member of staff or volunteer</vt:lpstr>
      <vt:lpstr>Local Authority Designated Officer (LADO)</vt:lpstr>
      <vt:lpstr>What is expected of us?</vt:lpstr>
      <vt:lpstr>  Derby City and Derbyshire Threshold Document  Providing effective multi-agency support  December 2019 – Derby City</vt:lpstr>
      <vt:lpstr>  Derby City and Derbyshire Threshold Document  Providing effective multi-agency support  December 2019 - Derbyshire</vt:lpstr>
      <vt:lpstr>    Information Sharing  </vt:lpstr>
      <vt:lpstr>When and how to share information </vt:lpstr>
      <vt:lpstr>Please remember…</vt:lpstr>
      <vt:lpstr>Assessment Tools to support referrals  </vt:lpstr>
      <vt:lpstr>Referrals (Derby City)</vt:lpstr>
      <vt:lpstr>Referrals (Derby City)</vt:lpstr>
      <vt:lpstr>Referrals (Derbyshire)</vt:lpstr>
      <vt:lpstr> When Referring in…..  </vt:lpstr>
      <vt:lpstr>If you're unsure?</vt:lpstr>
      <vt:lpstr>Window of Opportunity</vt:lpstr>
      <vt:lpstr>On Line Referral Form Children in Need criteria </vt:lpstr>
      <vt:lpstr>Responding to Safeguarding Concerns during Covid-19</vt:lpstr>
      <vt:lpstr>Responding to Safeguarding Concerns during Covid-19</vt:lpstr>
      <vt:lpstr>Responding to Safeguarding Concerns during Covid-19</vt:lpstr>
      <vt:lpstr>Responding to Safeguarding Concerns during Covid-19</vt:lpstr>
      <vt:lpstr>Early Help Assessments (Derby City) </vt:lpstr>
      <vt:lpstr>Safeguarding and remote education during Covid-19</vt:lpstr>
      <vt:lpstr>Remote Working</vt:lpstr>
      <vt:lpstr> Derby and Derbyshire Safeguarding Children Partnership  Multi Agency Dispute Resolution and Escalation Policy  November 2019 </vt:lpstr>
      <vt:lpstr>  Derby and Derbyshire Safeguarding Children Partnership  Multi Agency Dispute Resolution and Escalation Policy  November 2019 </vt:lpstr>
      <vt:lpstr>Safeguarding Files</vt:lpstr>
      <vt:lpstr>PowerPoint Presentation</vt:lpstr>
      <vt:lpstr>  https://www.ddscp.org.uk/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O'Brien</dc:creator>
  <cp:lastModifiedBy>Sarah O'Brien</cp:lastModifiedBy>
  <cp:revision>32</cp:revision>
  <dcterms:created xsi:type="dcterms:W3CDTF">2020-04-06T11:54:08Z</dcterms:created>
  <dcterms:modified xsi:type="dcterms:W3CDTF">2020-04-20T16:25:23Z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0x0101008C81CB6AACC99540ACBD56F689613B85</vt:lpwstr>
  </property>
</Properties>
</file>